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2.xml" ContentType="application/vnd.openxmlformats-officedocument.theme+xml"/>
  <Override PartName="/ppt/slideLayouts/slideLayout122.xml" ContentType="application/vnd.openxmlformats-officedocument.presentationml.slideLayout+xml"/>
  <Override PartName="/ppt/theme/theme3.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5.xml" ContentType="application/vnd.openxmlformats-officedocument.theme+xml"/>
  <Override PartName="/ppt/slideLayouts/slideLayout128.xml" ContentType="application/vnd.openxmlformats-officedocument.presentationml.slideLayout+xml"/>
  <Override PartName="/ppt/theme/theme6.xml" ContentType="application/vnd.openxmlformats-officedocument.theme+xml"/>
  <Override PartName="/ppt/slideLayouts/slideLayout129.xml" ContentType="application/vnd.openxmlformats-officedocument.presentationml.slideLayout+xml"/>
  <Override PartName="/ppt/theme/theme7.xml" ContentType="application/vnd.openxmlformats-officedocument.theme+xml"/>
  <Override PartName="/ppt/slideLayouts/slideLayout13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666" r:id="rId4"/>
    <p:sldMasterId id="2147485636" r:id="rId5"/>
    <p:sldMasterId id="2147497523" r:id="rId6"/>
    <p:sldMasterId id="2147484229" r:id="rId7"/>
    <p:sldMasterId id="2147484970" r:id="rId8"/>
    <p:sldMasterId id="2147487607" r:id="rId9"/>
    <p:sldMasterId id="2147483660" r:id="rId10"/>
    <p:sldMasterId id="2147483672" r:id="rId11"/>
  </p:sldMasterIdLst>
  <p:notesMasterIdLst>
    <p:notesMasterId r:id="rId23"/>
  </p:notesMasterIdLst>
  <p:sldIdLst>
    <p:sldId id="2147469950" r:id="rId12"/>
    <p:sldId id="2147470009" r:id="rId13"/>
    <p:sldId id="2147470010" r:id="rId14"/>
    <p:sldId id="2147469911" r:id="rId15"/>
    <p:sldId id="2147469913" r:id="rId16"/>
    <p:sldId id="2147470011" r:id="rId17"/>
    <p:sldId id="2147470023" r:id="rId18"/>
    <p:sldId id="2147470031" r:id="rId19"/>
    <p:sldId id="2147470014" r:id="rId20"/>
    <p:sldId id="2147469865" r:id="rId21"/>
    <p:sldId id="21474698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010877A-D398-4511-9499-A9E1CE315DCA}">
          <p14:sldIdLst>
            <p14:sldId id="2147469950"/>
            <p14:sldId id="2147470009"/>
            <p14:sldId id="2147470010"/>
            <p14:sldId id="2147469911"/>
            <p14:sldId id="2147469913"/>
            <p14:sldId id="2147470011"/>
            <p14:sldId id="2147470023"/>
            <p14:sldId id="2147470031"/>
            <p14:sldId id="2147470014"/>
          </p14:sldIdLst>
        </p14:section>
        <p14:section name="conclusion" id="{927D9BD6-0CEB-421C-93E4-AB99454740F4}">
          <p14:sldIdLst>
            <p14:sldId id="2147469865"/>
            <p14:sldId id="214746981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Renninger" initials="MR" lastIdx="142" clrIdx="0">
    <p:extLst>
      <p:ext uri="{19B8F6BF-5375-455C-9EA6-DF929625EA0E}">
        <p15:presenceInfo xmlns:p15="http://schemas.microsoft.com/office/powerpoint/2012/main" userId="Maria Renninger" providerId="None"/>
      </p:ext>
    </p:extLst>
  </p:cmAuthor>
  <p:cmAuthor id="2" name="Jacquie Taylor" initials="JT" lastIdx="7" clrIdx="1">
    <p:extLst>
      <p:ext uri="{19B8F6BF-5375-455C-9EA6-DF929625EA0E}">
        <p15:presenceInfo xmlns:p15="http://schemas.microsoft.com/office/powerpoint/2012/main" userId="Jacquie Taylor" providerId="None"/>
      </p:ext>
    </p:extLst>
  </p:cmAuthor>
  <p:cmAuthor id="3" name="Jessica Harbin" initials="JH" lastIdx="6" clrIdx="2">
    <p:extLst>
      <p:ext uri="{19B8F6BF-5375-455C-9EA6-DF929625EA0E}">
        <p15:presenceInfo xmlns:p15="http://schemas.microsoft.com/office/powerpoint/2012/main" userId="Jessica Harbin" providerId="None"/>
      </p:ext>
    </p:extLst>
  </p:cmAuthor>
  <p:cmAuthor id="4" name="Galen Erickson" initials="GE" lastIdx="11" clrIdx="3">
    <p:extLst>
      <p:ext uri="{19B8F6BF-5375-455C-9EA6-DF929625EA0E}">
        <p15:presenceInfo xmlns:p15="http://schemas.microsoft.com/office/powerpoint/2012/main" userId="Galen Erickson" providerId="None"/>
      </p:ext>
    </p:extLst>
  </p:cmAuthor>
  <p:cmAuthor id="5" name="Jessica Harbin" initials="JH [2]" lastIdx="3" clrIdx="4">
    <p:extLst>
      <p:ext uri="{19B8F6BF-5375-455C-9EA6-DF929625EA0E}">
        <p15:presenceInfo xmlns:p15="http://schemas.microsoft.com/office/powerpoint/2012/main" userId="S::jharbin@bridge.partners::bca4cbde-6efc-4f0d-84cd-a743c81578ff" providerId="AD"/>
      </p:ext>
    </p:extLst>
  </p:cmAuthor>
  <p:cmAuthor id="6" name="Eric Truax" initials="ET" lastIdx="5" clrIdx="5">
    <p:extLst>
      <p:ext uri="{19B8F6BF-5375-455C-9EA6-DF929625EA0E}">
        <p15:presenceInfo xmlns:p15="http://schemas.microsoft.com/office/powerpoint/2012/main" userId="S::ertruax@microsoft.com::afb25eb0-64a4-4aeb-9a6e-20a8c196cf52" providerId="AD"/>
      </p:ext>
    </p:extLst>
  </p:cmAuthor>
  <p:cmAuthor id="7" name="Shaun Olsen" initials="SO" lastIdx="4" clrIdx="6">
    <p:extLst>
      <p:ext uri="{19B8F6BF-5375-455C-9EA6-DF929625EA0E}">
        <p15:presenceInfo xmlns:p15="http://schemas.microsoft.com/office/powerpoint/2012/main" userId="Shaun Olsen" providerId="None"/>
      </p:ext>
    </p:extLst>
  </p:cmAuthor>
  <p:cmAuthor id="8" name="Ananya Chakrabarti" initials="AC" lastIdx="6" clrIdx="7">
    <p:extLst>
      <p:ext uri="{19B8F6BF-5375-455C-9EA6-DF929625EA0E}">
        <p15:presenceInfo xmlns:p15="http://schemas.microsoft.com/office/powerpoint/2012/main" userId="S::ananyac@microsoft.com::6748b228-d6ec-4492-8338-fab9c3bd0f22" providerId="AD"/>
      </p:ext>
    </p:extLst>
  </p:cmAuthor>
  <p:cmAuthor id="9" name="Hasan Javed" initials="HJ" lastIdx="1" clrIdx="8">
    <p:extLst>
      <p:ext uri="{19B8F6BF-5375-455C-9EA6-DF929625EA0E}">
        <p15:presenceInfo xmlns:p15="http://schemas.microsoft.com/office/powerpoint/2012/main" userId="S::hajaved@microsoft.com::72fc8f1f-8d3f-47f6-a7dc-d815a4ded754" providerId="AD"/>
      </p:ext>
    </p:extLst>
  </p:cmAuthor>
  <p:cmAuthor id="10" name="Koren Spas (Unify Consulting LLC)" initials="KL" lastIdx="5" clrIdx="9">
    <p:extLst>
      <p:ext uri="{19B8F6BF-5375-455C-9EA6-DF929625EA0E}">
        <p15:presenceInfo xmlns:p15="http://schemas.microsoft.com/office/powerpoint/2012/main" userId="S::v-korenspas@microsoft.com::bec7e694-f1e0-4c5b-a033-699d1072d53c" providerId="AD"/>
      </p:ext>
    </p:extLst>
  </p:cmAuthor>
  <p:cmAuthor id="11" name="Shindy Skaar" initials="SS" lastIdx="3" clrIdx="10">
    <p:extLst>
      <p:ext uri="{19B8F6BF-5375-455C-9EA6-DF929625EA0E}">
        <p15:presenceInfo xmlns:p15="http://schemas.microsoft.com/office/powerpoint/2012/main" userId="S::shinskaa@microsoft.com::7261cc34-3d0f-4f12-934b-2ad7338ca178" providerId="AD"/>
      </p:ext>
    </p:extLst>
  </p:cmAuthor>
  <p:cmAuthor id="12" name="Lizzie Sessa" initials="LS" lastIdx="9" clrIdx="11">
    <p:extLst>
      <p:ext uri="{19B8F6BF-5375-455C-9EA6-DF929625EA0E}">
        <p15:presenceInfo xmlns:p15="http://schemas.microsoft.com/office/powerpoint/2012/main" userId="Lizzie Sessa" providerId="None"/>
      </p:ext>
    </p:extLst>
  </p:cmAuthor>
  <p:cmAuthor id="13" name="Pascal Walschots" initials="PW" lastIdx="5" clrIdx="12">
    <p:extLst>
      <p:ext uri="{19B8F6BF-5375-455C-9EA6-DF929625EA0E}">
        <p15:presenceInfo xmlns:p15="http://schemas.microsoft.com/office/powerpoint/2012/main" userId="S::pascalwa@microsoft.com::19c69e50-69eb-43df-b6d8-2589925bba87" providerId="AD"/>
      </p:ext>
    </p:extLst>
  </p:cmAuthor>
  <p:cmAuthor id="14" name="Maria Rose" initials="MR" lastIdx="46" clrIdx="13">
    <p:extLst>
      <p:ext uri="{19B8F6BF-5375-455C-9EA6-DF929625EA0E}">
        <p15:presenceInfo xmlns:p15="http://schemas.microsoft.com/office/powerpoint/2012/main" userId="Maria Rose" providerId="None"/>
      </p:ext>
    </p:extLst>
  </p:cmAuthor>
  <p:cmAuthor id="15" name="Lizzie Sessa" initials="LS [2]" lastIdx="1" clrIdx="14">
    <p:extLst>
      <p:ext uri="{19B8F6BF-5375-455C-9EA6-DF929625EA0E}">
        <p15:presenceInfo xmlns:p15="http://schemas.microsoft.com/office/powerpoint/2012/main" userId="S::lsessa_bridge.partners#ext#@microsoft.onmicrosoft.com::ceb74723-4ec5-4c34-b2b8-d504b48c9668" providerId="AD"/>
      </p:ext>
    </p:extLst>
  </p:cmAuthor>
  <p:cmAuthor id="16" name="Galen Erickson (BRIDGE PARTNERS LLC)" initials="GE(PL" lastIdx="1" clrIdx="15">
    <p:extLst>
      <p:ext uri="{19B8F6BF-5375-455C-9EA6-DF929625EA0E}">
        <p15:presenceInfo xmlns:p15="http://schemas.microsoft.com/office/powerpoint/2012/main" userId="Galen Erickson (BRIDGE PARTNERS LLC)" providerId="None"/>
      </p:ext>
    </p:extLst>
  </p:cmAuthor>
  <p:cmAuthor id="17" name="Greg Goff (BRIDGE PARTNERS LLC)" initials="GL" lastIdx="1" clrIdx="16">
    <p:extLst>
      <p:ext uri="{19B8F6BF-5375-455C-9EA6-DF929625EA0E}">
        <p15:presenceInfo xmlns:p15="http://schemas.microsoft.com/office/powerpoint/2012/main" userId="S::v-ggoff@microsoft.com::ee70a0db-0e7a-443a-85dc-d6241939d084" providerId="AD"/>
      </p:ext>
    </p:extLst>
  </p:cmAuthor>
  <p:cmAuthor id="18" name="Jessica Kim" initials="JK" lastIdx="7" clrIdx="17">
    <p:extLst>
      <p:ext uri="{19B8F6BF-5375-455C-9EA6-DF929625EA0E}">
        <p15:presenceInfo xmlns:p15="http://schemas.microsoft.com/office/powerpoint/2012/main" userId="S::jeski@microsoft.com::51360f41-1a55-45b4-8bdb-7506f516e26a" providerId="AD"/>
      </p:ext>
    </p:extLst>
  </p:cmAuthor>
  <p:cmAuthor id="19" name="Maria Renninger" initials="MR [2]" lastIdx="2" clrIdx="18">
    <p:extLst>
      <p:ext uri="{19B8F6BF-5375-455C-9EA6-DF929625EA0E}">
        <p15:presenceInfo xmlns:p15="http://schemas.microsoft.com/office/powerpoint/2012/main" userId="S::mrenninger_bridge.partners#ext#@microsoft.onmicrosoft.com::8c792036-425e-4b88-9324-3aa4a078a0b2" providerId="AD"/>
      </p:ext>
    </p:extLst>
  </p:cmAuthor>
  <p:cmAuthor id="20" name="James Maudlin" initials="JM" lastIdx="1" clrIdx="19">
    <p:extLst>
      <p:ext uri="{19B8F6BF-5375-455C-9EA6-DF929625EA0E}">
        <p15:presenceInfo xmlns:p15="http://schemas.microsoft.com/office/powerpoint/2012/main" userId="S::jamaudli@microsoft.com::46ad7c83-8882-4e53-bccf-6221542cda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E5D0"/>
    <a:srgbClr val="274B47"/>
    <a:srgbClr val="FFFFFF"/>
    <a:srgbClr val="E6E6E6"/>
    <a:srgbClr val="008575"/>
    <a:srgbClr val="F2F2F2"/>
    <a:srgbClr val="2F2F2F"/>
    <a:srgbClr val="737373"/>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6176B-CF5D-444F-967D-FC3EE6C04766}" v="11" dt="2022-07-08T02:35:31.7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59333"/>
  </p:normalViewPr>
  <p:slideViewPr>
    <p:cSldViewPr snapToGrid="0">
      <p:cViewPr>
        <p:scale>
          <a:sx n="94" d="100"/>
          <a:sy n="94" d="100"/>
        </p:scale>
        <p:origin x="80" y="-32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mith" userId="5cf92f7c-9090-4fef-857f-ccda75693025" providerId="ADAL" clId="{E996176B-CF5D-444F-967D-FC3EE6C04766}"/>
    <pc:docChg chg="undo custSel delSld modSld modSection">
      <pc:chgData name="Daniel Smith" userId="5cf92f7c-9090-4fef-857f-ccda75693025" providerId="ADAL" clId="{E996176B-CF5D-444F-967D-FC3EE6C04766}" dt="2022-07-08T02:35:10.437" v="111" actId="20577"/>
      <pc:docMkLst>
        <pc:docMk/>
      </pc:docMkLst>
      <pc:sldChg chg="addSp delSp modSp mod modNotesTx">
        <pc:chgData name="Daniel Smith" userId="5cf92f7c-9090-4fef-857f-ccda75693025" providerId="ADAL" clId="{E996176B-CF5D-444F-967D-FC3EE6C04766}" dt="2022-07-08T02:35:10.437" v="111" actId="20577"/>
        <pc:sldMkLst>
          <pc:docMk/>
          <pc:sldMk cId="2090346889" sldId="2147469814"/>
        </pc:sldMkLst>
        <pc:spChg chg="add mod">
          <ac:chgData name="Daniel Smith" userId="5cf92f7c-9090-4fef-857f-ccda75693025" providerId="ADAL" clId="{E996176B-CF5D-444F-967D-FC3EE6C04766}" dt="2022-07-08T02:35:03.504" v="110" actId="20577"/>
          <ac:spMkLst>
            <pc:docMk/>
            <pc:sldMk cId="2090346889" sldId="2147469814"/>
            <ac:spMk id="9" creationId="{AF0E9E8F-104E-FDA4-0363-A1A9509C94FE}"/>
          </ac:spMkLst>
        </pc:spChg>
        <pc:picChg chg="add del mod">
          <ac:chgData name="Daniel Smith" userId="5cf92f7c-9090-4fef-857f-ccda75693025" providerId="ADAL" clId="{E996176B-CF5D-444F-967D-FC3EE6C04766}" dt="2022-07-08T02:27:41.186" v="31" actId="478"/>
          <ac:picMkLst>
            <pc:docMk/>
            <pc:sldMk cId="2090346889" sldId="2147469814"/>
            <ac:picMk id="3" creationId="{634990E3-89F2-F2CD-A690-0651B6245379}"/>
          </ac:picMkLst>
        </pc:picChg>
        <pc:picChg chg="add del mod">
          <ac:chgData name="Daniel Smith" userId="5cf92f7c-9090-4fef-857f-ccda75693025" providerId="ADAL" clId="{E996176B-CF5D-444F-967D-FC3EE6C04766}" dt="2022-07-08T02:28:21.638" v="35" actId="478"/>
          <ac:picMkLst>
            <pc:docMk/>
            <pc:sldMk cId="2090346889" sldId="2147469814"/>
            <ac:picMk id="6" creationId="{A49D81E8-C013-A91F-1D9D-A3348697B232}"/>
          </ac:picMkLst>
        </pc:picChg>
        <pc:picChg chg="add del mod">
          <ac:chgData name="Daniel Smith" userId="5cf92f7c-9090-4fef-857f-ccda75693025" providerId="ADAL" clId="{E996176B-CF5D-444F-967D-FC3EE6C04766}" dt="2022-07-08T02:33:59.726" v="82" actId="478"/>
          <ac:picMkLst>
            <pc:docMk/>
            <pc:sldMk cId="2090346889" sldId="2147469814"/>
            <ac:picMk id="8" creationId="{4D62147D-C5C1-2401-550B-7397EFFE58C9}"/>
          </ac:picMkLst>
        </pc:picChg>
        <pc:picChg chg="add mod">
          <ac:chgData name="Daniel Smith" userId="5cf92f7c-9090-4fef-857f-ccda75693025" providerId="ADAL" clId="{E996176B-CF5D-444F-967D-FC3EE6C04766}" dt="2022-07-08T02:34:28.163" v="85" actId="1076"/>
          <ac:picMkLst>
            <pc:docMk/>
            <pc:sldMk cId="2090346889" sldId="2147469814"/>
            <ac:picMk id="11" creationId="{FA50655D-51EB-4D75-A478-465114720521}"/>
          </ac:picMkLst>
        </pc:picChg>
      </pc:sldChg>
      <pc:sldChg chg="modSp mod modNotesTx">
        <pc:chgData name="Daniel Smith" userId="5cf92f7c-9090-4fef-857f-ccda75693025" providerId="ADAL" clId="{E996176B-CF5D-444F-967D-FC3EE6C04766}" dt="2022-07-08T01:18:22.818" v="26" actId="20577"/>
        <pc:sldMkLst>
          <pc:docMk/>
          <pc:sldMk cId="1792241169" sldId="2147469865"/>
        </pc:sldMkLst>
        <pc:spChg chg="mod">
          <ac:chgData name="Daniel Smith" userId="5cf92f7c-9090-4fef-857f-ccda75693025" providerId="ADAL" clId="{E996176B-CF5D-444F-967D-FC3EE6C04766}" dt="2022-07-08T01:18:22.818" v="26" actId="20577"/>
          <ac:spMkLst>
            <pc:docMk/>
            <pc:sldMk cId="1792241169" sldId="2147469865"/>
            <ac:spMk id="19" creationId="{D3D920A4-380C-423D-AE23-A5B5F9D811D3}"/>
          </ac:spMkLst>
        </pc:spChg>
      </pc:sldChg>
      <pc:sldChg chg="modNotesTx">
        <pc:chgData name="Daniel Smith" userId="5cf92f7c-9090-4fef-857f-ccda75693025" providerId="ADAL" clId="{E996176B-CF5D-444F-967D-FC3EE6C04766}" dt="2022-07-08T01:17:47.852" v="18" actId="20577"/>
        <pc:sldMkLst>
          <pc:docMk/>
          <pc:sldMk cId="3234855128" sldId="2147469911"/>
        </pc:sldMkLst>
      </pc:sldChg>
      <pc:sldChg chg="modNotesTx">
        <pc:chgData name="Daniel Smith" userId="5cf92f7c-9090-4fef-857f-ccda75693025" providerId="ADAL" clId="{E996176B-CF5D-444F-967D-FC3EE6C04766}" dt="2022-07-08T01:17:50.842" v="19" actId="20577"/>
        <pc:sldMkLst>
          <pc:docMk/>
          <pc:sldMk cId="1661970772" sldId="2147469913"/>
        </pc:sldMkLst>
      </pc:sldChg>
      <pc:sldChg chg="delSp modSp mod modNotesTx">
        <pc:chgData name="Daniel Smith" userId="5cf92f7c-9090-4fef-857f-ccda75693025" providerId="ADAL" clId="{E996176B-CF5D-444F-967D-FC3EE6C04766}" dt="2022-07-08T01:15:41.283" v="14" actId="20577"/>
        <pc:sldMkLst>
          <pc:docMk/>
          <pc:sldMk cId="1141044129" sldId="2147469950"/>
        </pc:sldMkLst>
        <pc:spChg chg="del mod">
          <ac:chgData name="Daniel Smith" userId="5cf92f7c-9090-4fef-857f-ccda75693025" providerId="ADAL" clId="{E996176B-CF5D-444F-967D-FC3EE6C04766}" dt="2022-07-08T01:15:31.571" v="13"/>
          <ac:spMkLst>
            <pc:docMk/>
            <pc:sldMk cId="1141044129" sldId="2147469950"/>
            <ac:spMk id="6" creationId="{13B1B0A0-14EF-4517-BE8D-03005A84DE85}"/>
          </ac:spMkLst>
        </pc:spChg>
        <pc:spChg chg="mod">
          <ac:chgData name="Daniel Smith" userId="5cf92f7c-9090-4fef-857f-ccda75693025" providerId="ADAL" clId="{E996176B-CF5D-444F-967D-FC3EE6C04766}" dt="2022-07-08T01:15:28.631" v="11" actId="20577"/>
          <ac:spMkLst>
            <pc:docMk/>
            <pc:sldMk cId="1141044129" sldId="2147469950"/>
            <ac:spMk id="13" creationId="{51FFB6EC-77D9-4DC6-9227-88AD5E810EFA}"/>
          </ac:spMkLst>
        </pc:spChg>
      </pc:sldChg>
      <pc:sldChg chg="del">
        <pc:chgData name="Daniel Smith" userId="5cf92f7c-9090-4fef-857f-ccda75693025" providerId="ADAL" clId="{E996176B-CF5D-444F-967D-FC3EE6C04766}" dt="2022-07-08T01:15:43.934" v="15" actId="2696"/>
        <pc:sldMkLst>
          <pc:docMk/>
          <pc:sldMk cId="4008668624" sldId="2147470008"/>
        </pc:sldMkLst>
      </pc:sldChg>
      <pc:sldChg chg="modNotesTx">
        <pc:chgData name="Daniel Smith" userId="5cf92f7c-9090-4fef-857f-ccda75693025" providerId="ADAL" clId="{E996176B-CF5D-444F-967D-FC3EE6C04766}" dt="2022-07-08T01:15:47.812" v="16" actId="20577"/>
        <pc:sldMkLst>
          <pc:docMk/>
          <pc:sldMk cId="3945613559" sldId="2147470009"/>
        </pc:sldMkLst>
      </pc:sldChg>
      <pc:sldChg chg="modNotesTx">
        <pc:chgData name="Daniel Smith" userId="5cf92f7c-9090-4fef-857f-ccda75693025" providerId="ADAL" clId="{E996176B-CF5D-444F-967D-FC3EE6C04766}" dt="2022-07-08T01:17:43.824" v="17" actId="20577"/>
        <pc:sldMkLst>
          <pc:docMk/>
          <pc:sldMk cId="608616657" sldId="2147470010"/>
        </pc:sldMkLst>
      </pc:sldChg>
      <pc:sldChg chg="modNotesTx">
        <pc:chgData name="Daniel Smith" userId="5cf92f7c-9090-4fef-857f-ccda75693025" providerId="ADAL" clId="{E996176B-CF5D-444F-967D-FC3EE6C04766}" dt="2022-07-08T01:17:54.036" v="20" actId="20577"/>
        <pc:sldMkLst>
          <pc:docMk/>
          <pc:sldMk cId="3082644611" sldId="2147470011"/>
        </pc:sldMkLst>
      </pc:sldChg>
      <pc:sldChg chg="modNotesTx">
        <pc:chgData name="Daniel Smith" userId="5cf92f7c-9090-4fef-857f-ccda75693025" providerId="ADAL" clId="{E996176B-CF5D-444F-967D-FC3EE6C04766}" dt="2022-07-08T01:18:09.031" v="23" actId="20577"/>
        <pc:sldMkLst>
          <pc:docMk/>
          <pc:sldMk cId="3042796201" sldId="2147470014"/>
        </pc:sldMkLst>
      </pc:sldChg>
      <pc:sldChg chg="modNotesTx">
        <pc:chgData name="Daniel Smith" userId="5cf92f7c-9090-4fef-857f-ccda75693025" providerId="ADAL" clId="{E996176B-CF5D-444F-967D-FC3EE6C04766}" dt="2022-07-08T01:18:01.917" v="21" actId="20577"/>
        <pc:sldMkLst>
          <pc:docMk/>
          <pc:sldMk cId="1978026053" sldId="2147470023"/>
        </pc:sldMkLst>
      </pc:sldChg>
      <pc:sldChg chg="modNotesTx">
        <pc:chgData name="Daniel Smith" userId="5cf92f7c-9090-4fef-857f-ccda75693025" providerId="ADAL" clId="{E996176B-CF5D-444F-967D-FC3EE6C04766}" dt="2022-07-08T01:18:05.670" v="22" actId="20577"/>
        <pc:sldMkLst>
          <pc:docMk/>
          <pc:sldMk cId="2325568054" sldId="21474700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50DBF-8389-4AEB-AD6B-3B79613F2271}" type="datetimeFigureOut">
              <a:rPr lang="en-US" smtClean="0"/>
              <a:t>7/8/22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AB2B8-2BBF-41A0-8883-C4119580B4A8}" type="slidenum">
              <a:rPr lang="en-US" smtClean="0"/>
              <a:t>‹#›</a:t>
            </a:fld>
            <a:endParaRPr lang="en-US"/>
          </a:p>
        </p:txBody>
      </p:sp>
    </p:spTree>
    <p:extLst>
      <p:ext uri="{BB962C8B-B14F-4D97-AF65-F5344CB8AC3E}">
        <p14:creationId xmlns:p14="http://schemas.microsoft.com/office/powerpoint/2010/main" val="405497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Arial" panose="020B0604020202020204" pitchFamily="34" charset="0"/>
                <a:cs typeface="Arial" panose="020B0604020202020204" pitchFamily="34" charset="0"/>
              </a:rPr>
              <a:t>hello@geniosity.com.au</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1300 338 325</a:t>
            </a:r>
          </a:p>
          <a:p>
            <a:r>
              <a:rPr lang="en-US" dirty="0" err="1">
                <a:latin typeface="Arial" panose="020B0604020202020204" pitchFamily="34" charset="0"/>
                <a:cs typeface="Arial" panose="020B0604020202020204" pitchFamily="34" charset="0"/>
              </a:rPr>
              <a:t>www.geniosity.com.au</a:t>
            </a:r>
            <a:r>
              <a:rPr lang="en-US" dirty="0">
                <a:latin typeface="Arial" panose="020B0604020202020204" pitchFamily="34" charset="0"/>
                <a:cs typeface="Arial" panose="020B0604020202020204" pitchFamily="34" charset="0"/>
              </a:rPr>
              <a:t> </a:t>
            </a:r>
          </a:p>
          <a:p>
            <a:endParaRPr lang="en-US"/>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E8AB2B8-2BBF-41A0-8883-C4119580B4A8}" type="slidenum">
              <a:rPr lang="en-US" smtClean="0"/>
              <a:t>1</a:t>
            </a:fld>
            <a:endParaRPr lang="en-US"/>
          </a:p>
        </p:txBody>
      </p:sp>
    </p:spTree>
    <p:extLst>
      <p:ext uri="{BB962C8B-B14F-4D97-AF65-F5344CB8AC3E}">
        <p14:creationId xmlns:p14="http://schemas.microsoft.com/office/powerpoint/2010/main" val="322579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7/8/22 11:14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5116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err="1">
                <a:latin typeface="Arial" panose="020B0604020202020204" pitchFamily="34" charset="0"/>
                <a:cs typeface="Arial" panose="020B0604020202020204" pitchFamily="34" charset="0"/>
              </a:rPr>
              <a:t>hello@geniosity.com.au</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1300 338 325</a:t>
            </a:r>
          </a:p>
          <a:p>
            <a:r>
              <a:rPr lang="en-US" dirty="0" err="1">
                <a:latin typeface="Arial" panose="020B0604020202020204" pitchFamily="34" charset="0"/>
                <a:cs typeface="Arial" panose="020B0604020202020204" pitchFamily="34" charset="0"/>
              </a:rPr>
              <a:t>www.geniosity.com.au</a:t>
            </a:r>
            <a:r>
              <a:rPr lang="en-US" dirty="0">
                <a:latin typeface="Arial" panose="020B0604020202020204" pitchFamily="34" charset="0"/>
                <a:cs typeface="Arial" panose="020B0604020202020204" pitchFamily="34" charset="0"/>
              </a:rPr>
              <a:t> </a:t>
            </a:r>
          </a:p>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0ECFDC7D-F4BE-4668-920D-08874925A5D7}" type="datetime8">
              <a:rPr lang="en-US" smtClean="0">
                <a:solidFill>
                  <a:prstClr val="black"/>
                </a:solidFill>
              </a:rPr>
              <a:t>7/8/22 12:35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45141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3905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7/8/22 11:14 AM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00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7/8/22 11:14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368627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E8AB2B8-2BBF-41A0-8883-C4119580B4A8}" type="slidenum">
              <a:rPr lang="en-US" smtClean="0"/>
              <a:t>4</a:t>
            </a:fld>
            <a:endParaRPr lang="en-US"/>
          </a:p>
        </p:txBody>
      </p:sp>
    </p:spTree>
    <p:extLst>
      <p:ext uri="{BB962C8B-B14F-4D97-AF65-F5344CB8AC3E}">
        <p14:creationId xmlns:p14="http://schemas.microsoft.com/office/powerpoint/2010/main" val="16257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gradFill>
                <a:gsLst>
                  <a:gs pos="2917">
                    <a:schemeClr val="tx1"/>
                  </a:gs>
                  <a:gs pos="30000">
                    <a:schemeClr val="tx1"/>
                  </a:gs>
                </a:gsLst>
                <a:lin ang="5400000" scaled="0"/>
              </a:gradFill>
            </a:endParaRPr>
          </a:p>
        </p:txBody>
      </p:sp>
      <p:sp>
        <p:nvSpPr>
          <p:cNvPr id="4" name="Slide Number Placeholder 3"/>
          <p:cNvSpPr>
            <a:spLocks noGrp="1"/>
          </p:cNvSpPr>
          <p:nvPr>
            <p:ph type="sldNum" sz="quarter" idx="5"/>
          </p:nvPr>
        </p:nvSpPr>
        <p:spPr/>
        <p:txBody>
          <a:bodyPr/>
          <a:lstStyle/>
          <a:p>
            <a:fld id="{5E8AB2B8-2BBF-41A0-8883-C4119580B4A8}" type="slidenum">
              <a:rPr lang="en-US" smtClean="0"/>
              <a:t>5</a:t>
            </a:fld>
            <a:endParaRPr lang="en-US"/>
          </a:p>
        </p:txBody>
      </p:sp>
    </p:spTree>
    <p:extLst>
      <p:ext uri="{BB962C8B-B14F-4D97-AF65-F5344CB8AC3E}">
        <p14:creationId xmlns:p14="http://schemas.microsoft.com/office/powerpoint/2010/main" val="280434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sidhuvud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Platshållare för sidfot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Platshållare för datum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7/8/22 11:14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Platshållare för bildnumm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73081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691504" fontAlgn="base">
              <a:spcBef>
                <a:spcPts val="363"/>
              </a:spcBef>
              <a:spcAft>
                <a:spcPts val="363"/>
              </a:spcAft>
              <a:defRPr/>
            </a:pPr>
            <a:endParaRPr lang="en-US" sz="2200" dirty="0">
              <a:latin typeface="Segoe UI Light" pitchFamily="34" charset="0"/>
            </a:endParaRPr>
          </a:p>
        </p:txBody>
      </p:sp>
      <p:sp>
        <p:nvSpPr>
          <p:cNvPr id="4" name="Platshållare för sidhuvud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Platshållare för sidfot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Platshållare för datum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7/8/22 11:14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Platshållare för bildnumm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1039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a:effectLst/>
              <a:latin typeface="Calibri"/>
              <a:ea typeface="Calibri" panose="020F0502020204030204" pitchFamily="34" charset="0"/>
              <a:cs typeface="Calibri"/>
            </a:endParaRPr>
          </a:p>
        </p:txBody>
      </p:sp>
      <p:sp>
        <p:nvSpPr>
          <p:cNvPr id="4" name="Platshållare för sidhuvud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Platshållare för sidfot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Platshållare för datum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7/8/22 11:14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Platshållare för bildnumm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5101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7/8/22 11:14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312222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9.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23.jpeg"/><Relationship Id="rId4" Type="http://schemas.openxmlformats.org/officeDocument/2006/relationships/image" Target="../media/image22.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31.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1.xml"/><Relationship Id="rId5" Type="http://schemas.openxmlformats.org/officeDocument/2006/relationships/image" Target="../media/image32.jpeg"/><Relationship Id="rId4" Type="http://schemas.openxmlformats.org/officeDocument/2006/relationships/image" Target="../media/image31.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erStori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864E74-A2CA-456F-A267-E71C466DA516}"/>
              </a:ext>
            </a:extLst>
          </p:cNvPr>
          <p:cNvSpPr/>
          <p:nvPr userDrawn="1"/>
        </p:nvSpPr>
        <p:spPr bwMode="auto">
          <a:xfrm rot="10800000" flipV="1">
            <a:off x="0" y="-6"/>
            <a:ext cx="6780810" cy="206706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Picture Placeholder 4">
            <a:extLst>
              <a:ext uri="{FF2B5EF4-FFF2-40B4-BE49-F238E27FC236}">
                <a16:creationId xmlns:a16="http://schemas.microsoft.com/office/drawing/2014/main" id="{020B2106-3FF4-40B6-A072-B8DC3AF618C3}"/>
              </a:ext>
            </a:extLst>
          </p:cNvPr>
          <p:cNvSpPr>
            <a:spLocks noGrp="1"/>
          </p:cNvSpPr>
          <p:nvPr>
            <p:ph type="pic" sz="quarter" idx="10"/>
          </p:nvPr>
        </p:nvSpPr>
        <p:spPr>
          <a:xfrm>
            <a:off x="6772275" y="0"/>
            <a:ext cx="5419725" cy="6858000"/>
          </a:xfrm>
        </p:spPr>
        <p:txBody>
          <a:bodyPr/>
          <a:lstStyle/>
          <a:p>
            <a:endParaRPr lang="en-US"/>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5762661" cy="1107996"/>
          </a:xfrm>
        </p:spPr>
        <p:txBody>
          <a:bodyPr/>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1648222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2532810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8755447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0391541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46835061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824233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794620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4986448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2068075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7903452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286962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39578867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293434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356206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2751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6087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9454815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4" name="Text Box 3">
            <a:extLst>
              <a:ext uri="{FF2B5EF4-FFF2-40B4-BE49-F238E27FC236}">
                <a16:creationId xmlns:a16="http://schemas.microsoft.com/office/drawing/2014/main" id="{C32EA12D-9CDD-D14E-9BC3-61AE73B3F172}"/>
              </a:ext>
            </a:extLst>
          </p:cNvPr>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5590822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22817544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1_Title Slide wiith photo_black text">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B613906B-CA18-47FD-B875-3BD3AF237A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A2DB8D9-2367-4CF3-A76A-8DCF1C85407A}"/>
              </a:ext>
            </a:extLst>
          </p:cNvPr>
          <p:cNvSpPr/>
          <p:nvPr userDrawn="1"/>
        </p:nvSpPr>
        <p:spPr bwMode="auto">
          <a:xfrm flipH="1">
            <a:off x="-1" y="0"/>
            <a:ext cx="11434813" cy="6858000"/>
          </a:xfrm>
          <a:prstGeom prst="rect">
            <a:avLst/>
          </a:prstGeom>
          <a:gradFill flip="none" rotWithShape="1">
            <a:gsLst>
              <a:gs pos="0">
                <a:schemeClr val="tx1">
                  <a:alpha val="0"/>
                </a:schemeClr>
              </a:gs>
              <a:gs pos="100000">
                <a:schemeClr val="tx1">
                  <a:alpha val="76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584200" y="2425780"/>
            <a:ext cx="5123581" cy="1107996"/>
          </a:xfrm>
          <a:noFill/>
        </p:spPr>
        <p:txBody>
          <a:bodyPr wrap="square" lIns="0" tIns="0" rIns="0" bIns="0" anchor="b" anchorCtr="0">
            <a:spAutoFit/>
          </a:bodyPr>
          <a:lstStyle>
            <a:lvl1pPr>
              <a:defRPr sz="3600"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199" y="3962400"/>
            <a:ext cx="8194741" cy="246221"/>
          </a:xfrm>
          <a:noFill/>
        </p:spPr>
        <p:txBody>
          <a:bodyPr wrap="square" lIns="0" tIns="0" rIns="0" bIns="0">
            <a:spAutoFit/>
          </a:bodyPr>
          <a:lstStyle>
            <a:lvl1pPr marL="0" indent="0">
              <a:spcBef>
                <a:spcPts val="0"/>
              </a:spcBef>
              <a:buNone/>
              <a:defRPr sz="1600" spc="0" baseline="0">
                <a:solidFill>
                  <a:schemeClr val="bg1"/>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87512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Tree>
    <p:extLst>
      <p:ext uri="{BB962C8B-B14F-4D97-AF65-F5344CB8AC3E}">
        <p14:creationId xmlns:p14="http://schemas.microsoft.com/office/powerpoint/2010/main" val="959297092"/>
      </p:ext>
    </p:extLst>
  </p:cSld>
  <p:clrMapOvr>
    <a:masterClrMapping/>
  </p:clrMapOvr>
  <p:transition>
    <p:fade/>
  </p:transition>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1422235"/>
            <a:ext cx="2705655" cy="861774"/>
          </a:xfrm>
        </p:spPr>
        <p:txBody>
          <a:bodyPr/>
          <a:lstStyle>
            <a:lvl1pPr>
              <a:defRPr sz="2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6C2E01E9-E75D-437E-83FE-237A4F308BE2}"/>
              </a:ext>
            </a:extLst>
          </p:cNvPr>
          <p:cNvSpPr>
            <a:spLocks noGrp="1"/>
          </p:cNvSpPr>
          <p:nvPr>
            <p:ph type="body" sz="quarter" idx="10" hasCustomPrompt="1"/>
          </p:nvPr>
        </p:nvSpPr>
        <p:spPr>
          <a:xfrm>
            <a:off x="4390116" y="1422235"/>
            <a:ext cx="3618382" cy="1862048"/>
          </a:xfrm>
        </p:spPr>
        <p:txBody>
          <a:bodyPr tIns="0"/>
          <a:lstStyle>
            <a:lvl1pPr>
              <a:lnSpc>
                <a:spcPct val="90000"/>
              </a:lnSpc>
              <a:spcBef>
                <a:spcPts val="1176"/>
              </a:spcBef>
              <a:buNone/>
              <a:defRPr sz="1800"/>
            </a:lvl1pPr>
          </a:lstStyle>
          <a:p>
            <a:r>
              <a:rPr lang="en-US">
                <a:solidFill>
                  <a:srgbClr val="000000"/>
                </a:solidFill>
                <a:latin typeface="+mn-lt"/>
              </a:rPr>
              <a:t>Resource 1</a:t>
            </a:r>
          </a:p>
          <a:p>
            <a:r>
              <a:rPr lang="en-US">
                <a:solidFill>
                  <a:srgbClr val="000000"/>
                </a:solidFill>
                <a:latin typeface="+mn-lt"/>
              </a:rPr>
              <a:t>Resource 2</a:t>
            </a:r>
          </a:p>
          <a:p>
            <a:r>
              <a:rPr lang="en-US">
                <a:solidFill>
                  <a:srgbClr val="000000"/>
                </a:solidFill>
                <a:latin typeface="+mn-lt"/>
              </a:rPr>
              <a:t>Resource 3</a:t>
            </a:r>
          </a:p>
          <a:p>
            <a:r>
              <a:rPr lang="en-US">
                <a:solidFill>
                  <a:srgbClr val="000000"/>
                </a:solidFill>
                <a:latin typeface="+mn-lt"/>
              </a:rPr>
              <a:t>Resource 4</a:t>
            </a:r>
          </a:p>
          <a:p>
            <a:r>
              <a:rPr lang="en-US">
                <a:solidFill>
                  <a:srgbClr val="000000"/>
                </a:solidFill>
                <a:latin typeface="+mn-lt"/>
              </a:rPr>
              <a:t>Resource 5</a:t>
            </a:r>
          </a:p>
        </p:txBody>
      </p:sp>
    </p:spTree>
    <p:extLst>
      <p:ext uri="{BB962C8B-B14F-4D97-AF65-F5344CB8AC3E}">
        <p14:creationId xmlns:p14="http://schemas.microsoft.com/office/powerpoint/2010/main" val="1460399863"/>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4" name="Footer Placeholder 10">
            <a:extLst>
              <a:ext uri="{FF2B5EF4-FFF2-40B4-BE49-F238E27FC236}">
                <a16:creationId xmlns:a16="http://schemas.microsoft.com/office/drawing/2014/main" id="{59A66667-56DD-0944-88F2-9EEF75B94EA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10902260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498549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58273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33F3-4C9C-4D1B-9DF1-76EEDB2BE4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BEFF8-FF0E-4FE1-87A9-699FE2DA6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1330D1-76C4-4F55-B20E-8229D6B47D3B}"/>
              </a:ext>
            </a:extLst>
          </p:cNvPr>
          <p:cNvSpPr>
            <a:spLocks noGrp="1"/>
          </p:cNvSpPr>
          <p:nvPr>
            <p:ph type="dt" sz="half" idx="10"/>
          </p:nvPr>
        </p:nvSpPr>
        <p:spPr/>
        <p:txBody>
          <a:bodyPr/>
          <a:lstStyle/>
          <a:p>
            <a:fld id="{5F893BA6-374A-4A50-A848-42EB24D3B2E1}" type="datetimeFigureOut">
              <a:rPr lang="en-US" smtClean="0"/>
              <a:t>7/8/22</a:t>
            </a:fld>
            <a:endParaRPr lang="en-US"/>
          </a:p>
        </p:txBody>
      </p:sp>
      <p:sp>
        <p:nvSpPr>
          <p:cNvPr id="5" name="Footer Placeholder 4">
            <a:extLst>
              <a:ext uri="{FF2B5EF4-FFF2-40B4-BE49-F238E27FC236}">
                <a16:creationId xmlns:a16="http://schemas.microsoft.com/office/drawing/2014/main" id="{79ADA27F-9722-48BF-B42A-B9BF922A9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E5796-A06C-425D-BF2A-60D81A56E124}"/>
              </a:ext>
            </a:extLst>
          </p:cNvPr>
          <p:cNvSpPr>
            <a:spLocks noGrp="1"/>
          </p:cNvSpPr>
          <p:nvPr>
            <p:ph type="sldNum" sz="quarter" idx="12"/>
          </p:nvPr>
        </p:nvSpPr>
        <p:spPr/>
        <p:txBody>
          <a:bodyPr/>
          <a:lstStyle/>
          <a:p>
            <a:fld id="{EB09132F-2A76-431A-BCC4-A0B479A44E2D}" type="slidenum">
              <a:rPr lang="en-US" smtClean="0"/>
              <a:t>‹#›</a:t>
            </a:fld>
            <a:endParaRPr lang="en-US"/>
          </a:p>
        </p:txBody>
      </p:sp>
    </p:spTree>
    <p:extLst>
      <p:ext uri="{BB962C8B-B14F-4D97-AF65-F5344CB8AC3E}">
        <p14:creationId xmlns:p14="http://schemas.microsoft.com/office/powerpoint/2010/main" val="10677324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3926103329"/>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Closing logo slide">
    <p:bg>
      <p:bgPr>
        <a:solidFill>
          <a:srgbClr val="274B47"/>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15150"/>
            <a:ext cx="44821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2664220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275931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58598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06119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4250178391"/>
      </p:ext>
    </p:extLst>
  </p:cSld>
  <p:clrMapOvr>
    <a:masterClrMapping/>
  </p:clrMapOvr>
  <p:transition>
    <p:fade/>
  </p:transition>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2A0E-FD2C-4E4E-A846-BC7265911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DE9554-38F3-451A-8F8E-2939E002D9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696274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770489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light">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2BAF37-7987-4D5C-A67C-C0B24BC90D48}"/>
              </a:ext>
            </a:extLst>
          </p:cNvPr>
          <p:cNvSpPr>
            <a:spLocks noGrp="1"/>
          </p:cNvSpPr>
          <p:nvPr>
            <p:ph type="ftr" sz="quarter" idx="10"/>
          </p:nvPr>
        </p:nvSpPr>
        <p:spPr/>
        <p:txBody>
          <a:bodyPr/>
          <a:lstStyle/>
          <a:p>
            <a:r>
              <a:rPr lang="en-US"/>
              <a:t>Cost Savings &amp; Business Value</a:t>
            </a:r>
          </a:p>
        </p:txBody>
      </p:sp>
      <p:sp>
        <p:nvSpPr>
          <p:cNvPr id="4" name="Slide Number Placeholder 3">
            <a:extLst>
              <a:ext uri="{FF2B5EF4-FFF2-40B4-BE49-F238E27FC236}">
                <a16:creationId xmlns:a16="http://schemas.microsoft.com/office/drawing/2014/main" id="{CFB6A8F1-E167-46A2-A4A9-646089FC7965}"/>
              </a:ext>
            </a:extLst>
          </p:cNvPr>
          <p:cNvSpPr>
            <a:spLocks noGrp="1"/>
          </p:cNvSpPr>
          <p:nvPr>
            <p:ph type="sldNum" sz="quarter" idx="11"/>
          </p:nvPr>
        </p:nvSpPr>
        <p:spPr/>
        <p:txBody>
          <a:bodyPr/>
          <a:lstStyle/>
          <a:p>
            <a:fld id="{2EBFA958-3C26-4008-8F63-593230C45B6F}" type="slidenum">
              <a:rPr lang="en-US" smtClean="0"/>
              <a:pPr/>
              <a:t>‹#›</a:t>
            </a:fld>
            <a:endParaRPr lang="en-US"/>
          </a:p>
        </p:txBody>
      </p:sp>
      <p:sp>
        <p:nvSpPr>
          <p:cNvPr id="7" name="Table Placeholder 6">
            <a:extLst>
              <a:ext uri="{FF2B5EF4-FFF2-40B4-BE49-F238E27FC236}">
                <a16:creationId xmlns:a16="http://schemas.microsoft.com/office/drawing/2014/main" id="{0AB39797-E725-4E3F-94F5-A4CC4E20B2E3}"/>
              </a:ext>
            </a:extLst>
          </p:cNvPr>
          <p:cNvSpPr>
            <a:spLocks noGrp="1"/>
          </p:cNvSpPr>
          <p:nvPr>
            <p:ph type="tbl" sz="quarter" idx="12" hasCustomPrompt="1"/>
          </p:nvPr>
        </p:nvSpPr>
        <p:spPr>
          <a:xfrm>
            <a:off x="582613" y="2867025"/>
            <a:ext cx="1974850" cy="1123950"/>
          </a:xfrm>
          <a:prstGeom prst="rect">
            <a:avLst/>
          </a:prstGeom>
        </p:spPr>
        <p:txBody>
          <a:bodyPr lIns="0" tIns="0" rIns="0" bIns="182880" anchor="t">
            <a:noAutofit/>
          </a:bodyPr>
          <a:lstStyle>
            <a:lvl1pPr algn="l">
              <a:defRPr sz="800">
                <a:solidFill>
                  <a:schemeClr val="tx1"/>
                </a:solidFill>
              </a:defRPr>
            </a:lvl1pPr>
          </a:lstStyle>
          <a:p>
            <a:r>
              <a:rPr lang="en-US"/>
              <a:t> </a:t>
            </a:r>
          </a:p>
        </p:txBody>
      </p:sp>
      <p:sp>
        <p:nvSpPr>
          <p:cNvPr id="6" name="Text Placeholder 5">
            <a:extLst>
              <a:ext uri="{FF2B5EF4-FFF2-40B4-BE49-F238E27FC236}">
                <a16:creationId xmlns:a16="http://schemas.microsoft.com/office/drawing/2014/main" id="{A3E8C0CB-FCC8-4D25-AD54-16CE8F3415B9}"/>
              </a:ext>
            </a:extLst>
          </p:cNvPr>
          <p:cNvSpPr>
            <a:spLocks noGrp="1"/>
          </p:cNvSpPr>
          <p:nvPr>
            <p:ph type="body" sz="quarter" idx="14" hasCustomPrompt="1"/>
          </p:nvPr>
        </p:nvSpPr>
        <p:spPr>
          <a:xfrm>
            <a:off x="582613" y="6176708"/>
            <a:ext cx="1974850" cy="92333"/>
          </a:xfrm>
          <a:prstGeom prst="rect">
            <a:avLst/>
          </a:prstGeom>
        </p:spPr>
        <p:txBody>
          <a:bodyPr anchor="b"/>
          <a:lstStyle>
            <a:lvl1pPr>
              <a:spcBef>
                <a:spcPts val="0"/>
              </a:spcBef>
              <a:defRPr sz="6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a:t>Citation and resources</a:t>
            </a:r>
          </a:p>
        </p:txBody>
      </p:sp>
      <p:sp>
        <p:nvSpPr>
          <p:cNvPr id="10" name="Title 9">
            <a:extLst>
              <a:ext uri="{FF2B5EF4-FFF2-40B4-BE49-F238E27FC236}">
                <a16:creationId xmlns:a16="http://schemas.microsoft.com/office/drawing/2014/main" id="{BEF5CA4E-1B93-47B6-BB72-23773826640F}"/>
              </a:ext>
            </a:extLst>
          </p:cNvPr>
          <p:cNvSpPr>
            <a:spLocks noGrp="1"/>
          </p:cNvSpPr>
          <p:nvPr>
            <p:ph type="title" hasCustomPrompt="1"/>
          </p:nvPr>
        </p:nvSpPr>
        <p:spPr>
          <a:xfrm>
            <a:off x="582168" y="1155265"/>
            <a:ext cx="1969196" cy="615553"/>
          </a:xfrm>
        </p:spPr>
        <p:txBody>
          <a:bodyPr/>
          <a:lstStyle>
            <a:lvl1pPr>
              <a:defRPr/>
            </a:lvl1pPr>
          </a:lstStyle>
          <a:p>
            <a:r>
              <a:rPr lang="en-US"/>
              <a:t>Title only layout light</a:t>
            </a:r>
          </a:p>
        </p:txBody>
      </p:sp>
      <p:sp>
        <p:nvSpPr>
          <p:cNvPr id="14" name="Text Placeholder 8">
            <a:extLst>
              <a:ext uri="{FF2B5EF4-FFF2-40B4-BE49-F238E27FC236}">
                <a16:creationId xmlns:a16="http://schemas.microsoft.com/office/drawing/2014/main" id="{1E36C52A-827A-448D-89A3-7A7767E94D05}"/>
              </a:ext>
            </a:extLst>
          </p:cNvPr>
          <p:cNvSpPr>
            <a:spLocks noGrp="1"/>
          </p:cNvSpPr>
          <p:nvPr>
            <p:ph type="body" sz="quarter" idx="16" hasCustomPrompt="1"/>
          </p:nvPr>
        </p:nvSpPr>
        <p:spPr>
          <a:xfrm>
            <a:off x="10738655" y="215949"/>
            <a:ext cx="1453347" cy="153888"/>
          </a:xfrm>
          <a:prstGeom prst="rect">
            <a:avLst/>
          </a:prstGeom>
        </p:spPr>
        <p:txBody>
          <a:bodyPr wrap="none" rIns="585216" anchor="ctr"/>
          <a:lstStyle>
            <a:lvl1pPr algn="r">
              <a:defRPr>
                <a:sym typeface="Wingdings" panose="05000000000000000000" pitchFamily="2" charset="2"/>
              </a:defRPr>
            </a:lvl1pPr>
          </a:lstStyle>
          <a:p>
            <a:pPr lvl="0"/>
            <a:r>
              <a:rPr lang="en-US"/>
              <a:t>  Section title</a:t>
            </a:r>
          </a:p>
        </p:txBody>
      </p:sp>
      <p:sp>
        <p:nvSpPr>
          <p:cNvPr id="17" name="Text Placeholder 8">
            <a:extLst>
              <a:ext uri="{FF2B5EF4-FFF2-40B4-BE49-F238E27FC236}">
                <a16:creationId xmlns:a16="http://schemas.microsoft.com/office/drawing/2014/main" id="{83CD78DF-DAA8-4375-9E43-712D83E19B9C}"/>
              </a:ext>
            </a:extLst>
          </p:cNvPr>
          <p:cNvSpPr>
            <a:spLocks noGrp="1"/>
          </p:cNvSpPr>
          <p:nvPr>
            <p:ph type="body" sz="quarter" idx="13" hasCustomPrompt="1"/>
          </p:nvPr>
        </p:nvSpPr>
        <p:spPr>
          <a:xfrm>
            <a:off x="582613" y="587376"/>
            <a:ext cx="1974850" cy="153888"/>
          </a:xfrm>
          <a:prstGeom prst="rect">
            <a:avLst/>
          </a:prstGeom>
        </p:spPr>
        <p:txBody>
          <a:bodyPr/>
          <a:lstStyle>
            <a:lvl1pPr>
              <a:defRPr sz="1000">
                <a:solidFill>
                  <a:schemeClr val="accent1"/>
                </a:solidFill>
                <a:latin typeface="+mj-lt"/>
              </a:defRPr>
            </a:lvl1pPr>
            <a:lvl2pPr>
              <a:defRPr sz="1000">
                <a:solidFill>
                  <a:schemeClr val="accent1"/>
                </a:solidFill>
                <a:latin typeface="+mj-lt"/>
              </a:defRPr>
            </a:lvl2pPr>
            <a:lvl3pPr>
              <a:defRPr sz="1000">
                <a:solidFill>
                  <a:schemeClr val="accent1"/>
                </a:solidFill>
                <a:latin typeface="+mj-lt"/>
              </a:defRPr>
            </a:lvl3pPr>
            <a:lvl4pPr>
              <a:defRPr sz="1000">
                <a:solidFill>
                  <a:schemeClr val="accent1"/>
                </a:solidFill>
                <a:latin typeface="+mj-lt"/>
              </a:defRPr>
            </a:lvl4pPr>
            <a:lvl5pPr>
              <a:defRPr sz="1000">
                <a:solidFill>
                  <a:schemeClr val="accent1"/>
                </a:solidFill>
                <a:latin typeface="+mj-lt"/>
              </a:defRPr>
            </a:lvl5pPr>
          </a:lstStyle>
          <a:p>
            <a:pPr lvl="0"/>
            <a:r>
              <a:rPr lang="en-US"/>
              <a:t>Sub section title</a:t>
            </a:r>
          </a:p>
        </p:txBody>
      </p:sp>
    </p:spTree>
    <p:extLst>
      <p:ext uri="{BB962C8B-B14F-4D97-AF65-F5344CB8AC3E}">
        <p14:creationId xmlns:p14="http://schemas.microsoft.com/office/powerpoint/2010/main" val="24346346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599244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985834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64525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5096060"/>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398321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349990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274B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170385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8261850"/>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3135119"/>
      </p:ext>
    </p:extLst>
  </p:cSld>
  <p:clrMapOvr>
    <a:masterClrMapping/>
  </p:clrMapOvr>
  <p:transition>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628453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05264659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82163299"/>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8845380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807869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04792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308333"/>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035697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263641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6" orient="horz" pos="2229">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18386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7098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32720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19086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6321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82507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38334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77156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6531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26837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392619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3216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97554954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2870688023"/>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83242233"/>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5321115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0450613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2922752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175302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0717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0364087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8333911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30161818"/>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224114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795614017"/>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105656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06758387"/>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2166310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14878403"/>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3614662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1433187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85795926"/>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7802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763772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562180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016730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035826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8362254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9358758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9443936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107028009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84307367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340027294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76708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11612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694873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7858358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24799206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03633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8959235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206423270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197371966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115008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602007876"/>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2631433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4"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0772217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708676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997768969"/>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3098910941"/>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1265058303"/>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36091672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34095465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5835389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42086548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1091685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844072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05409299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743682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683432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94851048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99751612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120402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7962579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570762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54595159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0427531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image" Target="../media/image1.emf"/><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theme" Target="../theme/theme3.xml"/><Relationship Id="rId1" Type="http://schemas.openxmlformats.org/officeDocument/2006/relationships/slideLayout" Target="../slideLayouts/slideLayout122.xml"/><Relationship Id="rId4" Type="http://schemas.openxmlformats.org/officeDocument/2006/relationships/image" Target="../media/image40.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5" Type="http://schemas.openxmlformats.org/officeDocument/2006/relationships/image" Target="../media/image1.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2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theme" Target="../theme/theme8.xml"/><Relationship Id="rId1" Type="http://schemas.openxmlformats.org/officeDocument/2006/relationships/slideLayout" Target="../slideLayouts/slideLayout130.xml"/><Relationship Id="rId4" Type="http://schemas.openxmlformats.org/officeDocument/2006/relationships/image" Target="../media/image4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121"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052411994"/>
      </p:ext>
    </p:extLst>
  </p:cSld>
  <p:clrMap bg1="lt1" tx1="dk1" bg2="lt2" tx2="dk2" accent1="accent1" accent2="accent2" accent3="accent3" accent4="accent4" accent5="accent5" accent6="accent6" hlink="hlink" folHlink="folHlink"/>
  <p:sldLayoutIdLst>
    <p:sldLayoutId id="214749767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97669" r:id="rId13"/>
    <p:sldLayoutId id="2147483673" r:id="rId14"/>
    <p:sldLayoutId id="2147483674" r:id="rId15"/>
    <p:sldLayoutId id="2147483675" r:id="rId16"/>
    <p:sldLayoutId id="2147483676" r:id="rId17"/>
    <p:sldLayoutId id="2147497667" r:id="rId18"/>
    <p:sldLayoutId id="2147483678" r:id="rId19"/>
    <p:sldLayoutId id="2147497668" r:id="rId20"/>
    <p:sldLayoutId id="2147497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 id="2147483730" r:id="rId72"/>
    <p:sldLayoutId id="2147483731" r:id="rId73"/>
    <p:sldLayoutId id="2147483732" r:id="rId74"/>
    <p:sldLayoutId id="2147483733" r:id="rId75"/>
    <p:sldLayoutId id="2147483734" r:id="rId76"/>
    <p:sldLayoutId id="2147483735" r:id="rId77"/>
    <p:sldLayoutId id="2147483736" r:id="rId78"/>
    <p:sldLayoutId id="2147483737" r:id="rId79"/>
    <p:sldLayoutId id="2147483738" r:id="rId80"/>
    <p:sldLayoutId id="2147483739" r:id="rId81"/>
    <p:sldLayoutId id="2147483740" r:id="rId82"/>
    <p:sldLayoutId id="2147483741" r:id="rId83"/>
    <p:sldLayoutId id="2147483742" r:id="rId84"/>
    <p:sldLayoutId id="2147483743" r:id="rId85"/>
    <p:sldLayoutId id="2147483744" r:id="rId86"/>
    <p:sldLayoutId id="2147483745" r:id="rId87"/>
    <p:sldLayoutId id="2147483746" r:id="rId88"/>
    <p:sldLayoutId id="2147483747" r:id="rId89"/>
    <p:sldLayoutId id="2147483748" r:id="rId90"/>
    <p:sldLayoutId id="2147483749" r:id="rId91"/>
    <p:sldLayoutId id="2147483750" r:id="rId92"/>
    <p:sldLayoutId id="2147483751" r:id="rId93"/>
    <p:sldLayoutId id="2147483752" r:id="rId94"/>
    <p:sldLayoutId id="2147483753" r:id="rId95"/>
    <p:sldLayoutId id="2147483754" r:id="rId96"/>
    <p:sldLayoutId id="2147483755" r:id="rId97"/>
    <p:sldLayoutId id="2147483756" r:id="rId98"/>
    <p:sldLayoutId id="2147483757" r:id="rId99"/>
    <p:sldLayoutId id="2147483758" r:id="rId100"/>
    <p:sldLayoutId id="2147483759" r:id="rId101"/>
    <p:sldLayoutId id="2147483760" r:id="rId102"/>
    <p:sldLayoutId id="2147483761" r:id="rId103"/>
    <p:sldLayoutId id="2147483762" r:id="rId104"/>
    <p:sldLayoutId id="2147483763" r:id="rId105"/>
    <p:sldLayoutId id="2147483764" r:id="rId106"/>
    <p:sldLayoutId id="2147483765" r:id="rId107"/>
    <p:sldLayoutId id="2147483766" r:id="rId108"/>
    <p:sldLayoutId id="2147483767" r:id="rId109"/>
    <p:sldLayoutId id="2147483768" r:id="rId110"/>
    <p:sldLayoutId id="2147483769" r:id="rId111"/>
    <p:sldLayoutId id="2147483770" r:id="rId112"/>
    <p:sldLayoutId id="2147483771" r:id="rId113"/>
    <p:sldLayoutId id="2147483772" r:id="rId114"/>
    <p:sldLayoutId id="2147483773" r:id="rId115"/>
    <p:sldLayoutId id="2147483774" r:id="rId116"/>
    <p:sldLayoutId id="2147483775" r:id="rId117"/>
    <p:sldLayoutId id="2147483776" r:id="rId118"/>
    <p:sldLayoutId id="2147497672" r:id="rId119"/>
  </p:sldLayoutIdLst>
  <p:transition>
    <p:fade/>
  </p:transition>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753587920"/>
      </p:ext>
    </p:extLst>
  </p:cSld>
  <p:clrMap bg1="lt1" tx1="dk1" bg2="lt2" tx2="dk2" accent1="accent1" accent2="accent2" accent3="accent3" accent4="accent4" accent5="accent5" accent6="accent6" hlink="hlink" folHlink="folHlink"/>
  <p:sldLayoutIdLst>
    <p:sldLayoutId id="2147485745" r:id="rId1"/>
    <p:sldLayoutId id="2147497670" r:id="rId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74816" y="510988"/>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26803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Picture 47" descr="Analogous color family 3">
            <a:extLst>
              <a:ext uri="{FF2B5EF4-FFF2-40B4-BE49-F238E27FC236}">
                <a16:creationId xmlns:a16="http://schemas.microsoft.com/office/drawing/2014/main" id="{B039F5BD-3BD9-4511-9C8A-2A2F8E774F7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66786" t="26253" r="7"/>
          <a:stretch/>
        </p:blipFill>
        <p:spPr>
          <a:xfrm>
            <a:off x="12192000" y="4622335"/>
            <a:ext cx="1903681" cy="2235665"/>
          </a:xfrm>
          <a:prstGeom prst="rect">
            <a:avLst/>
          </a:prstGeom>
        </p:spPr>
      </p:pic>
    </p:spTree>
    <p:extLst>
      <p:ext uri="{BB962C8B-B14F-4D97-AF65-F5344CB8AC3E}">
        <p14:creationId xmlns:p14="http://schemas.microsoft.com/office/powerpoint/2010/main" val="1552943242"/>
      </p:ext>
    </p:extLst>
  </p:cSld>
  <p:clrMap bg1="lt1" tx1="dk1" bg2="lt2" tx2="dk2" accent1="accent1" accent2="accent2" accent3="accent3" accent4="accent4" accent5="accent5" accent6="accent6" hlink="hlink" folHlink="folHlink"/>
  <p:sldLayoutIdLst>
    <p:sldLayoutId id="2147497530" r:id="rId1"/>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95300"/>
            <a:ext cx="11018520" cy="512961"/>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639" r:id="rId1"/>
    <p:sldLayoutId id="2147497673" r:id="rId2"/>
  </p:sldLayoutIdLst>
  <p:transition>
    <p:fade/>
  </p:transition>
  <p:hf sldNum="0" hdr="0" ftr="0" dt="0"/>
  <p:txStyles>
    <p:titleStyle>
      <a:lvl1pPr algn="l" defTabSz="932742" rtl="0" eaLnBrk="1" latinLnBrk="0" hangingPunct="1">
        <a:lnSpc>
          <a:spcPts val="402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32761339"/>
      </p:ext>
    </p:extLst>
  </p:cSld>
  <p:clrMap bg1="lt1" tx1="dk1" bg2="lt2" tx2="dk2" accent1="accent1" accent2="accent2" accent3="accent3" accent4="accent4" accent5="accent5" accent6="accent6" hlink="hlink" folHlink="folHlink"/>
  <p:sldLayoutIdLst>
    <p:sldLayoutId id="2147484988" r:id="rId1"/>
    <p:sldLayoutId id="2147484992" r:id="rId2"/>
    <p:sldLayoutId id="2147497663" r:id="rId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63914882"/>
      </p:ext>
    </p:extLst>
  </p:cSld>
  <p:clrMap bg1="lt1" tx1="dk1" bg2="lt2" tx2="dk2" accent1="accent1" accent2="accent2" accent3="accent3" accent4="accent4" accent5="accent5" accent6="accent6" hlink="hlink" folHlink="folHlink"/>
  <p:sldLayoutIdLst>
    <p:sldLayoutId id="2147497536" r:id="rId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p:cNvGrpSpPr/>
          <p:nvPr userDrawn="1"/>
        </p:nvGrpSpPr>
        <p:grpSpPr>
          <a:xfrm>
            <a:off x="12370906" y="-217"/>
            <a:ext cx="935477" cy="5654618"/>
            <a:chOff x="12618967" y="-221"/>
            <a:chExt cx="954235" cy="5767186"/>
          </a:xfrm>
        </p:grpSpPr>
        <p:grpSp>
          <p:nvGrpSpPr>
            <p:cNvPr id="26" name="Group 25"/>
            <p:cNvGrpSpPr/>
            <p:nvPr userDrawn="1"/>
          </p:nvGrpSpPr>
          <p:grpSpPr>
            <a:xfrm rot="5400000">
              <a:off x="11580864" y="1044098"/>
              <a:ext cx="2705442" cy="629236"/>
              <a:chOff x="1584344" y="4543426"/>
              <a:chExt cx="2705442"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14102" fontAlgn="base">
                  <a:lnSpc>
                    <a:spcPct val="100000"/>
                  </a:lnSpc>
                  <a:spcBef>
                    <a:spcPct val="0"/>
                  </a:spcBef>
                  <a:spcAft>
                    <a:spcPct val="0"/>
                  </a:spcAft>
                </a:pPr>
                <a:r>
                  <a:rPr lang="en-US" sz="490">
                    <a:gradFill>
                      <a:gsLst>
                        <a:gs pos="0">
                          <a:srgbClr val="FFFFFF"/>
                        </a:gs>
                        <a:gs pos="100000">
                          <a:srgbClr val="FFFFFF"/>
                        </a:gs>
                      </a:gsLst>
                      <a:lin ang="5400000" scaled="0"/>
                    </a:gradFill>
                    <a:ea typeface="Segoe UI" pitchFamily="34" charset="0"/>
                    <a:cs typeface="Segoe UI" pitchFamily="34" charset="0"/>
                  </a:rPr>
                  <a:t>R:</a:t>
                </a:r>
                <a:r>
                  <a:rPr lang="en-US" sz="490" baseline="0">
                    <a:gradFill>
                      <a:gsLst>
                        <a:gs pos="0">
                          <a:srgbClr val="FFFFFF"/>
                        </a:gs>
                        <a:gs pos="100000">
                          <a:srgbClr val="FFFFFF"/>
                        </a:gs>
                      </a:gsLst>
                      <a:lin ang="5400000" scaled="0"/>
                    </a:gradFill>
                    <a:ea typeface="Segoe UI" pitchFamily="34" charset="0"/>
                    <a:cs typeface="Segoe UI" pitchFamily="34" charset="0"/>
                  </a:rPr>
                  <a:t>0 G:32 B:80</a:t>
                </a:r>
                <a:endParaRPr lang="en-US" sz="49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14102" fontAlgn="base">
                  <a:lnSpc>
                    <a:spcPct val="100000"/>
                  </a:lnSpc>
                  <a:spcBef>
                    <a:spcPct val="0"/>
                  </a:spcBef>
                  <a:spcAft>
                    <a:spcPct val="0"/>
                  </a:spcAft>
                </a:pPr>
                <a:r>
                  <a:rPr lang="en-US" sz="490">
                    <a:gradFill>
                      <a:gsLst>
                        <a:gs pos="0">
                          <a:srgbClr val="FFFFFF"/>
                        </a:gs>
                        <a:gs pos="100000">
                          <a:srgbClr val="FFFFFF"/>
                        </a:gs>
                      </a:gsLst>
                      <a:lin ang="5400000" scaled="0"/>
                    </a:gradFill>
                    <a:ea typeface="Segoe UI" pitchFamily="34" charset="0"/>
                    <a:cs typeface="Segoe UI" pitchFamily="34" charset="0"/>
                  </a:rPr>
                  <a:t>R:</a:t>
                </a:r>
                <a:r>
                  <a:rPr lang="en-US" sz="490" baseline="0">
                    <a:gradFill>
                      <a:gsLst>
                        <a:gs pos="0">
                          <a:srgbClr val="FFFFFF"/>
                        </a:gs>
                        <a:gs pos="100000">
                          <a:srgbClr val="FFFFFF"/>
                        </a:gs>
                      </a:gsLst>
                      <a:lin ang="5400000" scaled="0"/>
                    </a:gradFill>
                    <a:ea typeface="Segoe UI" pitchFamily="34" charset="0"/>
                    <a:cs typeface="Segoe UI" pitchFamily="34" charset="0"/>
                  </a:rPr>
                  <a:t>16 G:124 B:16</a:t>
                </a:r>
                <a:endParaRPr lang="en-US" sz="49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userDrawn="1"/>
            </p:nvSpPr>
            <p:spPr bwMode="auto">
              <a:xfrm>
                <a:off x="3419856" y="4543426"/>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14644">
                          <a:schemeClr val="tx1"/>
                        </a:gs>
                        <a:gs pos="42000">
                          <a:schemeClr val="tx1"/>
                        </a:gs>
                      </a:gsLst>
                      <a:lin ang="5400000" scaled="0"/>
                    </a:gradFill>
                    <a:latin typeface="+mn-lt"/>
                    <a:ea typeface="Segoe UI" pitchFamily="34" charset="0"/>
                    <a:cs typeface="Segoe UI" pitchFamily="34" charset="0"/>
                  </a:rPr>
                  <a:t>Light Green</a:t>
                </a:r>
              </a:p>
              <a:p>
                <a:pPr algn="l" defTabSz="914102" fontAlgn="base">
                  <a:lnSpc>
                    <a:spcPct val="100000"/>
                  </a:lnSpc>
                  <a:spcBef>
                    <a:spcPct val="0"/>
                  </a:spcBef>
                  <a:spcAft>
                    <a:spcPct val="0"/>
                  </a:spcAft>
                </a:pPr>
                <a:r>
                  <a:rPr lang="en-US" sz="490">
                    <a:gradFill>
                      <a:gsLst>
                        <a:gs pos="10042">
                          <a:schemeClr val="tx1"/>
                        </a:gs>
                        <a:gs pos="39000">
                          <a:schemeClr val="tx1"/>
                        </a:gs>
                      </a:gsLst>
                      <a:lin ang="5400000" scaled="0"/>
                    </a:gradFill>
                    <a:ea typeface="Segoe UI" pitchFamily="34" charset="0"/>
                    <a:cs typeface="Segoe UI" pitchFamily="34" charset="0"/>
                  </a:rPr>
                  <a:t>R:</a:t>
                </a:r>
                <a:r>
                  <a:rPr lang="en-US" sz="490" baseline="0">
                    <a:gradFill>
                      <a:gsLst>
                        <a:gs pos="10042">
                          <a:schemeClr val="tx1"/>
                        </a:gs>
                        <a:gs pos="39000">
                          <a:schemeClr val="tx1"/>
                        </a:gs>
                      </a:gsLst>
                      <a:lin ang="5400000" scaled="0"/>
                    </a:gradFill>
                    <a:ea typeface="Segoe UI" pitchFamily="34" charset="0"/>
                    <a:cs typeface="Segoe UI" pitchFamily="34" charset="0"/>
                  </a:rPr>
                  <a:t>186 G:216 B:10</a:t>
                </a:r>
                <a:endParaRPr lang="en-US" sz="490">
                  <a:gradFill>
                    <a:gsLst>
                      <a:gs pos="10042">
                        <a:schemeClr val="tx1"/>
                      </a:gs>
                      <a:gs pos="39000">
                        <a:schemeClr val="tx1"/>
                      </a:gs>
                    </a:gsLst>
                    <a:lin ang="5400000" scaled="0"/>
                  </a:gradFill>
                  <a:ea typeface="Segoe UI" pitchFamily="34" charset="0"/>
                  <a:cs typeface="Segoe UI" pitchFamily="34" charset="0"/>
                </a:endParaRPr>
              </a:p>
            </p:txBody>
          </p:sp>
          <p:sp>
            <p:nvSpPr>
              <p:cNvPr id="43" name="Rectangle 42"/>
              <p:cNvSpPr/>
              <p:nvPr userDrawn="1"/>
            </p:nvSpPr>
            <p:spPr bwMode="auto">
              <a:xfrm>
                <a:off x="24987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80 G:80 B:80</a:t>
                </a:r>
                <a:endParaRPr lang="en-US" sz="49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3413144"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Light Gray</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115 G:115 B:115</a:t>
                </a:r>
                <a:endParaRPr lang="en-US" sz="490">
                  <a:gradFill>
                    <a:gsLst>
                      <a:gs pos="2092">
                        <a:srgbClr val="F8F8F8"/>
                      </a:gs>
                      <a:gs pos="10042">
                        <a:srgbClr val="F8F8F8"/>
                      </a:gs>
                    </a:gsLst>
                    <a:lin ang="5400000" scaled="0"/>
                  </a:gradFill>
                  <a:ea typeface="Segoe UI" pitchFamily="34" charset="0"/>
                  <a:cs typeface="Segoe UI" pitchFamily="34" charset="0"/>
                </a:endParaRPr>
              </a:p>
            </p:txBody>
          </p:sp>
          <p:sp>
            <p:nvSpPr>
              <p:cNvPr id="45" name="Rectangle 44"/>
              <p:cNvSpPr/>
              <p:nvPr userDrawn="1"/>
            </p:nvSpPr>
            <p:spPr bwMode="auto">
              <a:xfrm>
                <a:off x="1584344" y="4882896"/>
                <a:ext cx="869930" cy="289766"/>
              </a:xfrm>
              <a:prstGeom prst="rect">
                <a:avLst/>
              </a:prstGeom>
              <a:solidFill>
                <a:srgbClr val="3076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0 G:120 B:215</a:t>
                </a:r>
                <a:endParaRPr lang="en-US" sz="49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1674">
                          <a:srgbClr val="000000"/>
                        </a:gs>
                        <a:gs pos="46862">
                          <a:schemeClr val="tx1">
                            <a:lumMod val="50000"/>
                          </a:schemeClr>
                        </a:gs>
                        <a:gs pos="7000">
                          <a:schemeClr val="tx1">
                            <a:lumMod val="50000"/>
                          </a:schemeClr>
                        </a:gs>
                      </a:gsLst>
                      <a:lin ang="5400000" scaled="0"/>
                    </a:gradFill>
                    <a:latin typeface="+mn-lt"/>
                    <a:ea typeface="Segoe UI" pitchFamily="34" charset="0"/>
                    <a:cs typeface="Segoe UI" pitchFamily="34" charset="0"/>
                  </a:rPr>
                  <a:t>Light Orange</a:t>
                </a:r>
              </a:p>
              <a:p>
                <a:pPr algn="l" defTabSz="914102" fontAlgn="base">
                  <a:lnSpc>
                    <a:spcPct val="100000"/>
                  </a:lnSpc>
                  <a:spcBef>
                    <a:spcPct val="0"/>
                  </a:spcBef>
                  <a:spcAft>
                    <a:spcPct val="0"/>
                  </a:spcAft>
                </a:pPr>
                <a:r>
                  <a:rPr lang="en-US" sz="490">
                    <a:gradFill>
                      <a:gsLst>
                        <a:gs pos="1674">
                          <a:srgbClr val="000000"/>
                        </a:gs>
                        <a:gs pos="46862">
                          <a:schemeClr val="tx1">
                            <a:lumMod val="50000"/>
                          </a:schemeClr>
                        </a:gs>
                        <a:gs pos="7000">
                          <a:schemeClr val="tx1">
                            <a:lumMod val="50000"/>
                          </a:schemeClr>
                        </a:gs>
                      </a:gsLst>
                      <a:lin ang="5400000" scaled="0"/>
                    </a:gradFill>
                    <a:ea typeface="Segoe UI" pitchFamily="34" charset="0"/>
                    <a:cs typeface="Segoe UI" pitchFamily="34" charset="0"/>
                  </a:rPr>
                  <a:t>R:255</a:t>
                </a:r>
                <a:r>
                  <a:rPr lang="en-US" sz="490" baseline="0">
                    <a:gradFill>
                      <a:gsLst>
                        <a:gs pos="1674">
                          <a:srgbClr val="000000"/>
                        </a:gs>
                        <a:gs pos="46862">
                          <a:schemeClr val="tx1">
                            <a:lumMod val="50000"/>
                          </a:schemeClr>
                        </a:gs>
                        <a:gs pos="7000">
                          <a:schemeClr val="tx1">
                            <a:lumMod val="50000"/>
                          </a:schemeClr>
                        </a:gs>
                      </a:gsLst>
                      <a:lin ang="5400000" scaled="0"/>
                    </a:gradFill>
                    <a:ea typeface="Segoe UI" pitchFamily="34" charset="0"/>
                    <a:cs typeface="Segoe UI" pitchFamily="34" charset="0"/>
                  </a:rPr>
                  <a:t> G:140 B:0</a:t>
                </a:r>
                <a:endParaRPr lang="en-US" sz="490">
                  <a:gradFill>
                    <a:gsLst>
                      <a:gs pos="1674">
                        <a:srgbClr val="000000"/>
                      </a:gs>
                      <a:gs pos="46862">
                        <a:schemeClr val="tx1">
                          <a:lumMod val="50000"/>
                        </a:schemeClr>
                      </a:gs>
                      <a:gs pos="7000">
                        <a:schemeClr val="tx1">
                          <a:lumMod val="50000"/>
                        </a:schemeClr>
                      </a:gs>
                    </a:gsLst>
                    <a:lin ang="5400000" scaled="0"/>
                  </a:gradFill>
                  <a:ea typeface="Segoe UI" pitchFamily="34" charset="0"/>
                  <a:cs typeface="Segoe UI" pitchFamily="34" charset="0"/>
                </a:endParaRP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004B1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Dark Green</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0 G:75 B:28</a:t>
                </a:r>
                <a:endParaRPr lang="en-US" sz="49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7813" y="258334"/>
              <a:ext cx="843944" cy="326834"/>
            </a:xfrm>
            <a:prstGeom prst="rect">
              <a:avLst/>
            </a:prstGeom>
            <a:noFill/>
          </p:spPr>
          <p:txBody>
            <a:bodyPr wrap="none" lIns="0" tIns="91440" rIns="182880" bIns="91440" rtlCol="0">
              <a:spAutoFit/>
            </a:bodyPr>
            <a:lstStyle/>
            <a:p>
              <a:pPr>
                <a:lnSpc>
                  <a:spcPct val="90000"/>
                </a:lnSpc>
                <a:spcAft>
                  <a:spcPts val="588"/>
                </a:spcAft>
              </a:pPr>
              <a:r>
                <a:rPr lang="en-US" sz="98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6691" y="4228746"/>
              <a:ext cx="2647253" cy="326834"/>
            </a:xfrm>
            <a:prstGeom prst="rect">
              <a:avLst/>
            </a:prstGeom>
            <a:noFill/>
          </p:spPr>
          <p:txBody>
            <a:bodyPr wrap="none" lIns="0" tIns="91440" rIns="182880" bIns="91440" rtlCol="0">
              <a:spAutoFit/>
            </a:bodyPr>
            <a:lstStyle/>
            <a:p>
              <a:pPr>
                <a:lnSpc>
                  <a:spcPct val="90000"/>
                </a:lnSpc>
                <a:spcAft>
                  <a:spcPts val="588"/>
                </a:spcAft>
              </a:pPr>
              <a:r>
                <a:rPr lang="en-US" sz="980">
                  <a:gradFill>
                    <a:gsLst>
                      <a:gs pos="2917">
                        <a:schemeClr val="tx1"/>
                      </a:gs>
                      <a:gs pos="30000">
                        <a:schemeClr val="tx1"/>
                      </a:gs>
                    </a:gsLst>
                    <a:lin ang="5400000" scaled="0"/>
                  </a:gradFill>
                </a:rPr>
                <a:t>Secondary colors (use only when</a:t>
              </a:r>
              <a:r>
                <a:rPr lang="en-US" sz="980" baseline="0">
                  <a:gradFill>
                    <a:gsLst>
                      <a:gs pos="2917">
                        <a:schemeClr val="tx1"/>
                      </a:gs>
                      <a:gs pos="30000">
                        <a:schemeClr val="tx1"/>
                      </a:gs>
                    </a:gsLst>
                    <a:lin ang="5400000" scaled="0"/>
                  </a:gradFill>
                </a:rPr>
                <a:t> necessary)</a:t>
              </a:r>
              <a:endParaRPr lang="en-US" sz="98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2899456653"/>
      </p:ext>
    </p:extLst>
  </p:cSld>
  <p:clrMap bg1="lt1" tx1="dk1" bg2="lt2" tx2="dk2" accent1="accent1" accent2="accent2" accent3="accent3" accent4="accent4" accent5="accent5" accent6="accent6" hlink="hlink" folHlink="folHlink"/>
  <p:sldLayoutIdLst>
    <p:sldLayoutId id="2147497675" r:id="rId1"/>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424" y="435824"/>
            <a:ext cx="11336039" cy="744014"/>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37319" y="1866615"/>
            <a:ext cx="11336039" cy="127648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9688817" y="3012080"/>
            <a:ext cx="6858623" cy="833218"/>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9039878" y="3221594"/>
            <a:ext cx="6858000" cy="414812"/>
          </a:xfrm>
          <a:prstGeom prst="rect">
            <a:avLst/>
          </a:prstGeom>
        </p:spPr>
      </p:pic>
    </p:spTree>
    <p:extLst>
      <p:ext uri="{BB962C8B-B14F-4D97-AF65-F5344CB8AC3E}">
        <p14:creationId xmlns:p14="http://schemas.microsoft.com/office/powerpoint/2010/main" val="4282394374"/>
      </p:ext>
    </p:extLst>
  </p:cSld>
  <p:clrMap bg1="lt1" tx1="dk1" bg2="lt2" tx2="dk2" accent1="accent1" accent2="accent2" accent3="accent3" accent4="accent4" accent5="accent5" accent6="accent6" hlink="hlink" folHlink="folHlink"/>
  <p:sldLayoutIdLst>
    <p:sldLayoutId id="2147483832" r:id="rId1"/>
  </p:sldLayoutIdLst>
  <p:transition>
    <p:fade/>
  </p:transition>
  <p:txStyles>
    <p:titleStyle>
      <a:lvl1pPr algn="l" defTabSz="914367" rtl="0" eaLnBrk="1" latinLnBrk="0" hangingPunct="1">
        <a:lnSpc>
          <a:spcPct val="90000"/>
        </a:lnSpc>
        <a:spcBef>
          <a:spcPct val="0"/>
        </a:spcBef>
        <a:buNone/>
        <a:defRPr lang="en-US" sz="3137"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2549" kern="1200" spc="0" baseline="0">
          <a:solidFill>
            <a:srgbClr val="000000"/>
          </a:solidFill>
          <a:latin typeface="+mn-lt"/>
          <a:ea typeface="+mn-ea"/>
          <a:cs typeface="+mn-cs"/>
        </a:defRPr>
      </a:lvl1pPr>
      <a:lvl2pPr marL="224097"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3" Type="http://schemas.openxmlformats.org/officeDocument/2006/relationships/hyperlink" Target="https://www.microsoft.com/en-us/worklab/work-trend-index" TargetMode="External"/><Relationship Id="rId2" Type="http://schemas.openxmlformats.org/officeDocument/2006/relationships/notesSlide" Target="../notesSlides/notesSlide2.xml"/><Relationship Id="rId1" Type="http://schemas.openxmlformats.org/officeDocument/2006/relationships/slideLayout" Target="../slideLayouts/slideLayout128.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46.jpe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1375AC3E-B098-4E0A-BB6C-CEF8DE6010FD}"/>
              </a:ext>
            </a:extLst>
          </p:cNvPr>
          <p:cNvSpPr txBox="1">
            <a:spLocks/>
          </p:cNvSpPr>
          <p:nvPr/>
        </p:nvSpPr>
        <p:spPr>
          <a:xfrm>
            <a:off x="600963" y="2726214"/>
            <a:ext cx="4379977" cy="800219"/>
          </a:xfrm>
          <a:prstGeom prst="rect">
            <a:avLst/>
          </a:prstGeom>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itchFamily="34" charset="0"/>
              </a:defRPr>
            </a:lvl1pPr>
          </a:lstStyle>
          <a:p>
            <a:r>
              <a:rPr lang="en-US" sz="5200" dirty="0">
                <a:solidFill>
                  <a:srgbClr val="30E5D0"/>
                </a:solidFill>
              </a:rPr>
              <a:t>Hybrid Work</a:t>
            </a:r>
          </a:p>
        </p:txBody>
      </p:sp>
      <p:sp>
        <p:nvSpPr>
          <p:cNvPr id="13" name="Title 2">
            <a:extLst>
              <a:ext uri="{FF2B5EF4-FFF2-40B4-BE49-F238E27FC236}">
                <a16:creationId xmlns:a16="http://schemas.microsoft.com/office/drawing/2014/main" id="{51FFB6EC-77D9-4DC6-9227-88AD5E810EFA}"/>
              </a:ext>
            </a:extLst>
          </p:cNvPr>
          <p:cNvSpPr txBox="1">
            <a:spLocks/>
          </p:cNvSpPr>
          <p:nvPr/>
        </p:nvSpPr>
        <p:spPr>
          <a:xfrm>
            <a:off x="600963" y="3639344"/>
            <a:ext cx="5165265" cy="492443"/>
          </a:xfrm>
          <a:prstGeom prst="rect">
            <a:avLst/>
          </a:prstGeom>
        </p:spPr>
        <p:txBody>
          <a:bodyPr vert="horz" wrap="square" lIns="0" tIns="0" rIns="0" bIns="0" rtlCol="0" anchor="b" anchorCtr="0">
            <a:spAutoFit/>
          </a:bodyPr>
          <a:lstStyle>
            <a:defPPr>
              <a:defRPr lang="en-US"/>
            </a:defPPr>
            <a:lvl1pPr defTabSz="932742">
              <a:lnSpc>
                <a:spcPct val="100000"/>
              </a:lnSpc>
              <a:spcBef>
                <a:spcPct val="0"/>
              </a:spcBef>
              <a:buNone/>
              <a:defRPr sz="2000" b="0" cap="none" spc="0" baseline="0">
                <a:ln w="3175">
                  <a:noFill/>
                </a:ln>
                <a:effectLst/>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w="3175">
                  <a:noFill/>
                </a:ln>
                <a:solidFill>
                  <a:srgbClr val="F2F2F2"/>
                </a:solidFill>
                <a:effectLst/>
                <a:uLnTx/>
                <a:uFillTx/>
                <a:latin typeface="Segoe UI regular"/>
              </a:rPr>
              <a:t>Strategies for </a:t>
            </a:r>
            <a:r>
              <a:rPr kumimoji="0" lang="en-US" sz="3200" b="0" i="0" u="none" strike="noStrike" kern="1200" cap="none" spc="0" normalizeH="0" baseline="0" noProof="0" dirty="0" err="1">
                <a:ln w="3175">
                  <a:noFill/>
                </a:ln>
                <a:solidFill>
                  <a:srgbClr val="F2F2F2"/>
                </a:solidFill>
                <a:effectLst/>
                <a:uLnTx/>
                <a:uFillTx/>
                <a:latin typeface="Segoe UI regular"/>
              </a:rPr>
              <a:t>organisations</a:t>
            </a:r>
            <a:endParaRPr kumimoji="0" lang="en-US" sz="3200" b="0" i="0" u="none" strike="noStrike" kern="1200" cap="none" spc="0" normalizeH="0" baseline="0" noProof="0" dirty="0">
              <a:ln w="3175">
                <a:noFill/>
              </a:ln>
              <a:solidFill>
                <a:srgbClr val="F2F2F2"/>
              </a:solidFill>
              <a:effectLst/>
              <a:uLnTx/>
              <a:uFillTx/>
              <a:latin typeface="Segoe UI regular"/>
            </a:endParaRPr>
          </a:p>
        </p:txBody>
      </p:sp>
      <p:pic>
        <p:nvPicPr>
          <p:cNvPr id="10" name="Picture 9" descr="A person sitting at a table with a computer and a glass of water&#10;&#10;Description automatically generated with medium confidence">
            <a:extLst>
              <a:ext uri="{FF2B5EF4-FFF2-40B4-BE49-F238E27FC236}">
                <a16:creationId xmlns:a16="http://schemas.microsoft.com/office/drawing/2014/main" id="{BB94BACC-F4A3-47DC-B86E-6555030206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114104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table&#10;&#10;Description automatically generated with medium confidence">
            <a:extLst>
              <a:ext uri="{FF2B5EF4-FFF2-40B4-BE49-F238E27FC236}">
                <a16:creationId xmlns:a16="http://schemas.microsoft.com/office/drawing/2014/main" id="{EEF112BD-82BD-48BD-A066-AA913526FD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66000" y="0"/>
            <a:ext cx="6326000" cy="6858000"/>
          </a:xfrm>
          <a:prstGeom prst="rect">
            <a:avLst/>
          </a:prstGeom>
        </p:spPr>
      </p:pic>
      <p:sp>
        <p:nvSpPr>
          <p:cNvPr id="29" name="Rectangle 28">
            <a:extLst>
              <a:ext uri="{FF2B5EF4-FFF2-40B4-BE49-F238E27FC236}">
                <a16:creationId xmlns:a16="http://schemas.microsoft.com/office/drawing/2014/main" id="{71EF62CA-3D1F-4F6E-9FF4-99A8E1B7D27F}"/>
              </a:ext>
            </a:extLst>
          </p:cNvPr>
          <p:cNvSpPr/>
          <p:nvPr/>
        </p:nvSpPr>
        <p:spPr bwMode="auto">
          <a:xfrm>
            <a:off x="-1" y="192"/>
            <a:ext cx="6096000" cy="6857808"/>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8" name="Rectangle 17">
            <a:extLst>
              <a:ext uri="{FF2B5EF4-FFF2-40B4-BE49-F238E27FC236}">
                <a16:creationId xmlns:a16="http://schemas.microsoft.com/office/drawing/2014/main" id="{1CBD637F-8DEE-A14F-8E8F-820B0CDA7E41}"/>
              </a:ext>
            </a:extLst>
          </p:cNvPr>
          <p:cNvSpPr/>
          <p:nvPr/>
        </p:nvSpPr>
        <p:spPr bwMode="auto">
          <a:xfrm>
            <a:off x="6041571" y="0"/>
            <a:ext cx="2913668" cy="6858001"/>
          </a:xfrm>
          <a:prstGeom prst="rect">
            <a:avLst/>
          </a:prstGeom>
          <a:solidFill>
            <a:srgbClr val="274B47">
              <a:alpha val="8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bg1"/>
              </a:solidFill>
              <a:effectLst/>
              <a:uLnTx/>
              <a:uFillTx/>
              <a:latin typeface="Segoe UI"/>
              <a:ea typeface="+mn-ea"/>
              <a:cs typeface="Segoe UI" pitchFamily="34" charset="0"/>
            </a:endParaRPr>
          </a:p>
        </p:txBody>
      </p:sp>
      <p:sp>
        <p:nvSpPr>
          <p:cNvPr id="19" name="Title 18">
            <a:extLst>
              <a:ext uri="{FF2B5EF4-FFF2-40B4-BE49-F238E27FC236}">
                <a16:creationId xmlns:a16="http://schemas.microsoft.com/office/drawing/2014/main" id="{D3D920A4-380C-423D-AE23-A5B5F9D811D3}"/>
              </a:ext>
            </a:extLst>
          </p:cNvPr>
          <p:cNvSpPr>
            <a:spLocks noGrp="1"/>
          </p:cNvSpPr>
          <p:nvPr>
            <p:ph type="title"/>
          </p:nvPr>
        </p:nvSpPr>
        <p:spPr>
          <a:xfrm>
            <a:off x="596581" y="1143900"/>
            <a:ext cx="4026220" cy="1477328"/>
          </a:xfrm>
        </p:spPr>
        <p:txBody>
          <a:bodyPr/>
          <a:lstStyle/>
          <a:p>
            <a:r>
              <a:rPr lang="en-CA" sz="3200" dirty="0">
                <a:solidFill>
                  <a:srgbClr val="30E5D0"/>
                </a:solidFill>
              </a:rPr>
              <a:t>Reliable partnership</a:t>
            </a:r>
            <a:br>
              <a:rPr lang="en-CA" sz="3200" dirty="0">
                <a:solidFill>
                  <a:srgbClr val="30E5D0"/>
                </a:solidFill>
              </a:rPr>
            </a:br>
            <a:r>
              <a:rPr lang="en-CA" sz="3200" dirty="0">
                <a:solidFill>
                  <a:srgbClr val="30E5D0"/>
                </a:solidFill>
              </a:rPr>
              <a:t>for your organisation’s unique goals</a:t>
            </a:r>
            <a:endParaRPr lang="en-US" sz="3200" dirty="0">
              <a:solidFill>
                <a:srgbClr val="30E5D0"/>
              </a:solidFill>
            </a:endParaRPr>
          </a:p>
        </p:txBody>
      </p:sp>
      <p:sp>
        <p:nvSpPr>
          <p:cNvPr id="21" name="Rectangle 20">
            <a:extLst>
              <a:ext uri="{FF2B5EF4-FFF2-40B4-BE49-F238E27FC236}">
                <a16:creationId xmlns:a16="http://schemas.microsoft.com/office/drawing/2014/main" id="{8385B5DF-5AE6-2D42-A186-662EF76AF5A8}"/>
              </a:ext>
            </a:extLst>
          </p:cNvPr>
          <p:cNvSpPr/>
          <p:nvPr/>
        </p:nvSpPr>
        <p:spPr>
          <a:xfrm>
            <a:off x="596582" y="2927793"/>
            <a:ext cx="4417208" cy="2462213"/>
          </a:xfrm>
          <a:prstGeom prst="rect">
            <a:avLst/>
          </a:prstGeom>
        </p:spPr>
        <p:txBody>
          <a:bodyPr vert="horz" wrap="square" lIns="0" tIns="0" rIns="0" bIns="0" rtlCol="0" anchor="t">
            <a:spAutoFit/>
          </a:bodyPr>
          <a:lstStyle/>
          <a:p>
            <a:pPr marR="0" lvl="0" indent="0" fontAlgn="auto">
              <a:lnSpc>
                <a:spcPct val="100000"/>
              </a:lnSpc>
              <a:spcBef>
                <a:spcPct val="0"/>
              </a:spcBef>
              <a:spcAft>
                <a:spcPts val="0"/>
              </a:spcAft>
              <a:buClrTx/>
              <a:buSzTx/>
              <a:buFontTx/>
              <a:buNone/>
              <a:tabLst/>
              <a:defRPr/>
            </a:pPr>
            <a:r>
              <a:rPr lang="en-CA" sz="2000" dirty="0">
                <a:solidFill>
                  <a:schemeClr val="bg1"/>
                </a:solidFill>
                <a:latin typeface="Segoe UI regular"/>
                <a:cs typeface="Segoe UI" panose="020B0502040204020203" pitchFamily="34" charset="0"/>
              </a:rPr>
              <a:t>Our solutions are built on customer privacy and the global Microsoft security ecosystem. </a:t>
            </a:r>
          </a:p>
          <a:p>
            <a:pPr marR="0" lvl="0" indent="0" fontAlgn="auto">
              <a:lnSpc>
                <a:spcPct val="100000"/>
              </a:lnSpc>
              <a:spcBef>
                <a:spcPct val="0"/>
              </a:spcBef>
              <a:spcAft>
                <a:spcPts val="0"/>
              </a:spcAft>
              <a:buClrTx/>
              <a:buSzTx/>
              <a:buFontTx/>
              <a:buNone/>
              <a:tabLst/>
              <a:defRPr/>
            </a:pPr>
            <a:endParaRPr lang="en-CA" sz="2000" dirty="0">
              <a:solidFill>
                <a:schemeClr val="bg1"/>
              </a:solidFill>
              <a:latin typeface="Segoe UI regular"/>
              <a:cs typeface="Segoe UI" panose="020B0502040204020203" pitchFamily="34" charset="0"/>
            </a:endParaRPr>
          </a:p>
          <a:p>
            <a:pPr marR="0" lvl="0" indent="0" fontAlgn="auto">
              <a:lnSpc>
                <a:spcPct val="100000"/>
              </a:lnSpc>
              <a:spcBef>
                <a:spcPct val="0"/>
              </a:spcBef>
              <a:spcAft>
                <a:spcPts val="0"/>
              </a:spcAft>
              <a:buClrTx/>
              <a:buSzTx/>
              <a:buFontTx/>
              <a:buNone/>
              <a:tabLst/>
              <a:defRPr/>
            </a:pPr>
            <a:r>
              <a:rPr lang="en-CA" sz="2000" dirty="0">
                <a:solidFill>
                  <a:schemeClr val="bg1"/>
                </a:solidFill>
                <a:latin typeface="Segoe UI regular"/>
                <a:cs typeface="Segoe UI" panose="020B0502040204020203" pitchFamily="34" charset="0"/>
              </a:rPr>
              <a:t>Through flexible offerings and a consultative approach, we help organizations across industries build resilience and competitive advantage. </a:t>
            </a:r>
            <a:endParaRPr lang="en-US" sz="2000" dirty="0">
              <a:solidFill>
                <a:schemeClr val="bg1"/>
              </a:solidFill>
              <a:latin typeface="Segoe UI regular"/>
              <a:cs typeface="Segoe UI" panose="020B0502040204020203" pitchFamily="34" charset="0"/>
            </a:endParaRPr>
          </a:p>
        </p:txBody>
      </p:sp>
      <p:grpSp>
        <p:nvGrpSpPr>
          <p:cNvPr id="6" name="Group 5">
            <a:extLst>
              <a:ext uri="{FF2B5EF4-FFF2-40B4-BE49-F238E27FC236}">
                <a16:creationId xmlns:a16="http://schemas.microsoft.com/office/drawing/2014/main" id="{A10BAD1B-F6F2-4729-8236-2D39B01FCA15}"/>
              </a:ext>
            </a:extLst>
          </p:cNvPr>
          <p:cNvGrpSpPr/>
          <p:nvPr/>
        </p:nvGrpSpPr>
        <p:grpSpPr>
          <a:xfrm>
            <a:off x="6176446" y="923588"/>
            <a:ext cx="2643919" cy="5010824"/>
            <a:chOff x="6176446" y="708145"/>
            <a:chExt cx="2643919" cy="5010824"/>
          </a:xfrm>
        </p:grpSpPr>
        <p:cxnSp>
          <p:nvCxnSpPr>
            <p:cNvPr id="20" name="Straight Connector 19">
              <a:extLst>
                <a:ext uri="{FF2B5EF4-FFF2-40B4-BE49-F238E27FC236}">
                  <a16:creationId xmlns:a16="http://schemas.microsoft.com/office/drawing/2014/main" id="{88ACB0B9-48CB-E042-910C-53D7820645CC}"/>
                </a:ext>
              </a:extLst>
            </p:cNvPr>
            <p:cNvCxnSpPr>
              <a:cxnSpLocks/>
            </p:cNvCxnSpPr>
            <p:nvPr/>
          </p:nvCxnSpPr>
          <p:spPr>
            <a:xfrm>
              <a:off x="6473117" y="3344361"/>
              <a:ext cx="2050577"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FCB974-3FE3-9A48-8659-469039915041}"/>
                </a:ext>
              </a:extLst>
            </p:cNvPr>
            <p:cNvCxnSpPr>
              <a:cxnSpLocks/>
            </p:cNvCxnSpPr>
            <p:nvPr/>
          </p:nvCxnSpPr>
          <p:spPr>
            <a:xfrm>
              <a:off x="6473117" y="4922302"/>
              <a:ext cx="2050577"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4A1276-2CFE-A141-AAD8-3A405E355D16}"/>
                </a:ext>
              </a:extLst>
            </p:cNvPr>
            <p:cNvCxnSpPr>
              <a:cxnSpLocks/>
            </p:cNvCxnSpPr>
            <p:nvPr/>
          </p:nvCxnSpPr>
          <p:spPr>
            <a:xfrm>
              <a:off x="6473117" y="1766420"/>
              <a:ext cx="2050577"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1D45EF6-006C-674B-B6F5-FBFE3AE5EA12}"/>
                </a:ext>
              </a:extLst>
            </p:cNvPr>
            <p:cNvSpPr/>
            <p:nvPr/>
          </p:nvSpPr>
          <p:spPr>
            <a:xfrm>
              <a:off x="6176446" y="708145"/>
              <a:ext cx="2643919" cy="538609"/>
            </a:xfrm>
            <a:prstGeom prst="rect">
              <a:avLst/>
            </a:prstGeom>
          </p:spPr>
          <p:txBody>
            <a:bodyPr wrap="square" lIns="0">
              <a:spAutoFit/>
            </a:bodyPr>
            <a:lstStyle/>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CA" sz="1200" b="0" i="0" u="none" strike="noStrike" kern="1200" cap="none" spc="0" normalizeH="0" baseline="0" noProof="0" dirty="0">
                  <a:ln>
                    <a:noFill/>
                  </a:ln>
                  <a:solidFill>
                    <a:srgbClr val="FFFFFF"/>
                  </a:solidFill>
                  <a:effectLst/>
                  <a:uLnTx/>
                  <a:uFillTx/>
                  <a:latin typeface="+mj-lt"/>
                  <a:cs typeface="Segoe UI Semilight" panose="020B0402040204020203" pitchFamily="34" charset="0"/>
                </a:rPr>
                <a:t>Flexible,</a:t>
              </a:r>
            </a:p>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CA" sz="1200" b="0" i="0" u="none" strike="noStrike" kern="1200" cap="none" spc="0" normalizeH="0" baseline="0" noProof="0" dirty="0">
                  <a:ln>
                    <a:noFill/>
                  </a:ln>
                  <a:solidFill>
                    <a:srgbClr val="FFFFFF"/>
                  </a:solidFill>
                  <a:effectLst/>
                  <a:uLnTx/>
                  <a:uFillTx/>
                  <a:latin typeface="+mj-lt"/>
                  <a:cs typeface="Segoe UI Semilight" panose="020B0402040204020203" pitchFamily="34" charset="0"/>
                </a:rPr>
                <a:t>interoperable solutions</a:t>
              </a:r>
            </a:p>
          </p:txBody>
        </p:sp>
        <p:sp>
          <p:nvSpPr>
            <p:cNvPr id="15" name="Rectangle 14">
              <a:extLst>
                <a:ext uri="{FF2B5EF4-FFF2-40B4-BE49-F238E27FC236}">
                  <a16:creationId xmlns:a16="http://schemas.microsoft.com/office/drawing/2014/main" id="{A83C4E34-FF07-144E-ADD0-79FBF0710138}"/>
                </a:ext>
              </a:extLst>
            </p:cNvPr>
            <p:cNvSpPr/>
            <p:nvPr/>
          </p:nvSpPr>
          <p:spPr>
            <a:xfrm>
              <a:off x="6609503" y="2286086"/>
              <a:ext cx="1777804" cy="538609"/>
            </a:xfrm>
            <a:prstGeom prst="rect">
              <a:avLst/>
            </a:prstGeom>
          </p:spPr>
          <p:txBody>
            <a:bodyPr wrap="square" lIns="0">
              <a:spAutoFit/>
            </a:bodyPr>
            <a:lstStyle/>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CA" sz="1200" b="0" i="0" u="none" strike="noStrike" kern="1200" cap="none" spc="0" normalizeH="0" baseline="0" noProof="0" dirty="0">
                  <a:ln>
                    <a:noFill/>
                  </a:ln>
                  <a:solidFill>
                    <a:srgbClr val="FFFFFF"/>
                  </a:solidFill>
                  <a:effectLst/>
                  <a:uLnTx/>
                  <a:uFillTx/>
                  <a:latin typeface="+mj-lt"/>
                  <a:cs typeface="Segoe UI Semilight" panose="020B0402040204020203" pitchFamily="34" charset="0"/>
                </a:rPr>
                <a:t>Exceptional</a:t>
              </a:r>
            </a:p>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CA" sz="1200" b="0" i="0" u="none" strike="noStrike" kern="1200" cap="none" spc="0" normalizeH="0" baseline="0" noProof="0" dirty="0">
                  <a:ln>
                    <a:noFill/>
                  </a:ln>
                  <a:solidFill>
                    <a:srgbClr val="FFFFFF"/>
                  </a:solidFill>
                  <a:effectLst/>
                  <a:uLnTx/>
                  <a:uFillTx/>
                  <a:latin typeface="+mj-lt"/>
                  <a:cs typeface="Segoe UI Semilight" panose="020B0402040204020203" pitchFamily="34" charset="0"/>
                </a:rPr>
                <a:t>user experience</a:t>
              </a:r>
            </a:p>
          </p:txBody>
        </p:sp>
        <p:sp>
          <p:nvSpPr>
            <p:cNvPr id="16" name="Rectangle 15">
              <a:extLst>
                <a:ext uri="{FF2B5EF4-FFF2-40B4-BE49-F238E27FC236}">
                  <a16:creationId xmlns:a16="http://schemas.microsoft.com/office/drawing/2014/main" id="{30DFBA58-32A0-4543-9256-F9145C2FBEBF}"/>
                </a:ext>
              </a:extLst>
            </p:cNvPr>
            <p:cNvSpPr/>
            <p:nvPr/>
          </p:nvSpPr>
          <p:spPr>
            <a:xfrm>
              <a:off x="6522195" y="3864027"/>
              <a:ext cx="1952421" cy="538609"/>
            </a:xfrm>
            <a:prstGeom prst="rect">
              <a:avLst/>
            </a:prstGeom>
          </p:spPr>
          <p:txBody>
            <a:bodyPr wrap="square" lIns="0">
              <a:spAutoFit/>
            </a:bodyPr>
            <a:lstStyle/>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CA" sz="1200" b="0" i="0" u="none" strike="noStrike" kern="1200" cap="none" spc="0" normalizeH="0" baseline="0" noProof="0" dirty="0">
                  <a:ln>
                    <a:noFill/>
                  </a:ln>
                  <a:solidFill>
                    <a:srgbClr val="FFFFFF"/>
                  </a:solidFill>
                  <a:effectLst/>
                  <a:uLnTx/>
                  <a:uFillTx/>
                  <a:latin typeface="+mj-lt"/>
                  <a:cs typeface="Segoe UI Semilight" panose="020B0402040204020203" pitchFamily="34" charset="0"/>
                </a:rPr>
                <a:t>Built-in</a:t>
              </a:r>
            </a:p>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CA" sz="1200" b="0" i="0" u="none" strike="noStrike" kern="1200" cap="none" spc="0" normalizeH="0" baseline="0" noProof="0" dirty="0">
                  <a:ln>
                    <a:noFill/>
                  </a:ln>
                  <a:solidFill>
                    <a:srgbClr val="FFFFFF"/>
                  </a:solidFill>
                  <a:effectLst/>
                  <a:uLnTx/>
                  <a:uFillTx/>
                  <a:latin typeface="+mj-lt"/>
                  <a:cs typeface="Segoe UI Semilight" panose="020B0402040204020203" pitchFamily="34" charset="0"/>
                </a:rPr>
                <a:t>security &amp; compliance</a:t>
              </a:r>
            </a:p>
          </p:txBody>
        </p:sp>
        <p:sp>
          <p:nvSpPr>
            <p:cNvPr id="17" name="Rectangle 16">
              <a:extLst>
                <a:ext uri="{FF2B5EF4-FFF2-40B4-BE49-F238E27FC236}">
                  <a16:creationId xmlns:a16="http://schemas.microsoft.com/office/drawing/2014/main" id="{95194648-28F1-C642-B045-41AD8E2E74BD}"/>
                </a:ext>
              </a:extLst>
            </p:cNvPr>
            <p:cNvSpPr/>
            <p:nvPr/>
          </p:nvSpPr>
          <p:spPr>
            <a:xfrm>
              <a:off x="6539954" y="5441970"/>
              <a:ext cx="1916902" cy="276999"/>
            </a:xfrm>
            <a:prstGeom prst="rect">
              <a:avLst/>
            </a:prstGeom>
          </p:spPr>
          <p:txBody>
            <a:bodyPr wrap="square" lIns="0">
              <a:spAutoFit/>
            </a:bodyPr>
            <a:lstStyle/>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CA" sz="1200" b="0" i="0" u="none" strike="noStrike" kern="1200" cap="none" spc="0" normalizeH="0" baseline="0" noProof="0" dirty="0">
                  <a:ln>
                    <a:noFill/>
                  </a:ln>
                  <a:solidFill>
                    <a:srgbClr val="FFFFFF"/>
                  </a:solidFill>
                  <a:effectLst/>
                  <a:uLnTx/>
                  <a:uFillTx/>
                  <a:latin typeface="+mj-lt"/>
                  <a:cs typeface="Segoe UI Semilight" panose="020B0402040204020203" pitchFamily="34" charset="0"/>
                </a:rPr>
                <a:t>Cost effectiveness</a:t>
              </a:r>
            </a:p>
          </p:txBody>
        </p:sp>
      </p:grpSp>
    </p:spTree>
    <p:extLst>
      <p:ext uri="{BB962C8B-B14F-4D97-AF65-F5344CB8AC3E}">
        <p14:creationId xmlns:p14="http://schemas.microsoft.com/office/powerpoint/2010/main" val="179224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8AB125-3065-B045-9CE8-FF401E6B90BD}"/>
              </a:ext>
            </a:extLst>
          </p:cNvPr>
          <p:cNvSpPr txBox="1">
            <a:spLocks/>
          </p:cNvSpPr>
          <p:nvPr/>
        </p:nvSpPr>
        <p:spPr>
          <a:xfrm>
            <a:off x="586317" y="3204634"/>
            <a:ext cx="1936561" cy="44873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32742" rtl="0" eaLnBrk="1" latinLnBrk="0" hangingPunct="1">
              <a:lnSpc>
                <a:spcPct val="10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a:lstStyle>
          <a:p>
            <a:pPr>
              <a:defRPr/>
            </a:pPr>
            <a:r>
              <a:rPr lang="en-US" sz="3200" dirty="0">
                <a:solidFill>
                  <a:srgbClr val="30E5D0"/>
                </a:solidFill>
              </a:rPr>
              <a:t>Thank you</a:t>
            </a:r>
          </a:p>
        </p:txBody>
      </p:sp>
      <p:sp>
        <p:nvSpPr>
          <p:cNvPr id="9" name="TextBox 8">
            <a:extLst>
              <a:ext uri="{FF2B5EF4-FFF2-40B4-BE49-F238E27FC236}">
                <a16:creationId xmlns:a16="http://schemas.microsoft.com/office/drawing/2014/main" id="{AF0E9E8F-104E-FDA4-0363-A1A9509C94FE}"/>
              </a:ext>
            </a:extLst>
          </p:cNvPr>
          <p:cNvSpPr txBox="1"/>
          <p:nvPr/>
        </p:nvSpPr>
        <p:spPr>
          <a:xfrm>
            <a:off x="586316" y="4843463"/>
            <a:ext cx="3299883" cy="830997"/>
          </a:xfrm>
          <a:prstGeom prst="rect">
            <a:avLst/>
          </a:prstGeom>
          <a:noFill/>
        </p:spPr>
        <p:txBody>
          <a:bodyPr wrap="square" lIns="0" tIns="0" rIns="0" bIns="0" rtlCol="0">
            <a:spAutoFit/>
          </a:bodyPr>
          <a:lstStyle/>
          <a:p>
            <a:r>
              <a:rPr lang="en-US" dirty="0" err="1">
                <a:latin typeface="Arial" panose="020B0604020202020204" pitchFamily="34" charset="0"/>
                <a:cs typeface="Arial" panose="020B0604020202020204" pitchFamily="34" charset="0"/>
              </a:rPr>
              <a:t>hello@geniosity.com.au</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1300 338 325</a:t>
            </a:r>
          </a:p>
          <a:p>
            <a:r>
              <a:rPr lang="en-US" dirty="0" err="1">
                <a:latin typeface="Arial" panose="020B0604020202020204" pitchFamily="34" charset="0"/>
                <a:cs typeface="Arial" panose="020B0604020202020204" pitchFamily="34" charset="0"/>
              </a:rPr>
              <a:t>www.geniosity.com.au</a:t>
            </a:r>
            <a:endParaRPr lang="en-US" dirty="0">
              <a:latin typeface="Arial" panose="020B0604020202020204" pitchFamily="34" charset="0"/>
              <a:cs typeface="Arial" panose="020B0604020202020204" pitchFamily="34" charset="0"/>
            </a:endParaRPr>
          </a:p>
        </p:txBody>
      </p:sp>
      <p:pic>
        <p:nvPicPr>
          <p:cNvPr id="11" name="Picture 10" descr="Logo&#10;&#10;Description automatically generated">
            <a:extLst>
              <a:ext uri="{FF2B5EF4-FFF2-40B4-BE49-F238E27FC236}">
                <a16:creationId xmlns:a16="http://schemas.microsoft.com/office/drawing/2014/main" id="{FA50655D-51EB-4D75-A478-465114720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64" y="3487289"/>
            <a:ext cx="4377791" cy="1673861"/>
          </a:xfrm>
          <a:prstGeom prst="rect">
            <a:avLst/>
          </a:prstGeom>
        </p:spPr>
      </p:pic>
    </p:spTree>
    <p:extLst>
      <p:ext uri="{BB962C8B-B14F-4D97-AF65-F5344CB8AC3E}">
        <p14:creationId xmlns:p14="http://schemas.microsoft.com/office/powerpoint/2010/main" val="209034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D20C88-8F4E-7B4A-861F-6F8D2961F70B}"/>
              </a:ext>
            </a:extLst>
          </p:cNvPr>
          <p:cNvSpPr/>
          <p:nvPr/>
        </p:nvSpPr>
        <p:spPr bwMode="auto">
          <a:xfrm>
            <a:off x="-1" y="192"/>
            <a:ext cx="6096000" cy="6857808"/>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4" name="TextBox 3">
            <a:extLst>
              <a:ext uri="{FF2B5EF4-FFF2-40B4-BE49-F238E27FC236}">
                <a16:creationId xmlns:a16="http://schemas.microsoft.com/office/drawing/2014/main" id="{B18BB1B2-306D-44C2-97F0-8297330B7F95}"/>
              </a:ext>
            </a:extLst>
          </p:cNvPr>
          <p:cNvSpPr txBox="1"/>
          <p:nvPr/>
        </p:nvSpPr>
        <p:spPr>
          <a:xfrm>
            <a:off x="586147" y="5960114"/>
            <a:ext cx="5245270"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bg1"/>
                </a:solidFill>
                <a:effectLst/>
                <a:uLnTx/>
                <a:uFillTx/>
                <a:latin typeface="+mj-lt"/>
                <a:ea typeface="+mn-ea"/>
                <a:cs typeface="+mn-cs"/>
              </a:rPr>
              <a:t>Source</a:t>
            </a:r>
            <a:r>
              <a:rPr kumimoji="0" lang="en-US" sz="1000" u="none" strike="noStrike" kern="1200" cap="none" spc="0" normalizeH="0" baseline="0" noProof="0" dirty="0">
                <a:ln>
                  <a:noFill/>
                </a:ln>
                <a:solidFill>
                  <a:schemeClr val="bg1"/>
                </a:solidFill>
                <a:effectLst/>
                <a:uLnTx/>
                <a:uFillTx/>
                <a:latin typeface="Segoe UI"/>
                <a:ea typeface="+mn-ea"/>
                <a:cs typeface="+mn-cs"/>
              </a:rPr>
              <a:t>: Microsoft’s annual </a:t>
            </a:r>
            <a:r>
              <a:rPr kumimoji="0" lang="en-US" sz="1000" u="none" strike="noStrike" kern="1200" cap="none" spc="0" normalizeH="0" baseline="0" noProof="0" dirty="0">
                <a:ln>
                  <a:noFill/>
                </a:ln>
                <a:solidFill>
                  <a:srgbClr val="30E5D0"/>
                </a:solidFill>
                <a:effectLst/>
                <a:uLnTx/>
                <a:uFillTx/>
                <a:latin typeface="+mj-lt"/>
                <a:ea typeface="+mn-ea"/>
                <a:cs typeface="+mn-cs"/>
                <a:hlinkClick r:id="rId3">
                  <a:extLst>
                    <a:ext uri="{A12FA001-AC4F-418D-AE19-62706E023703}">
                      <ahyp:hlinkClr xmlns:ahyp="http://schemas.microsoft.com/office/drawing/2018/hyperlinkcolor" val="tx"/>
                    </a:ext>
                  </a:extLst>
                </a:hlinkClick>
              </a:rPr>
              <a:t>Work Trend Index</a:t>
            </a:r>
            <a:r>
              <a:rPr kumimoji="0" lang="en-US" sz="1000" u="none" strike="noStrike" kern="1200" cap="none" spc="0" normalizeH="0" baseline="0" noProof="0" dirty="0">
                <a:ln>
                  <a:noFill/>
                </a:ln>
                <a:solidFill>
                  <a:schemeClr val="bg1"/>
                </a:solidFill>
                <a:effectLst/>
                <a:uLnTx/>
                <a:uFillTx/>
                <a:latin typeface="Segoe UI"/>
                <a:ea typeface="+mn-ea"/>
                <a:cs typeface="+mn-cs"/>
              </a:rPr>
              <a:t>, March 2021. </a:t>
            </a:r>
            <a:r>
              <a:rPr lang="en-US" sz="1000" b="0" i="0" u="none" strike="noStrike" dirty="0">
                <a:solidFill>
                  <a:schemeClr val="bg1"/>
                </a:solidFill>
                <a:effectLst/>
                <a:latin typeface="Segoe UI" panose="020B0502040204020203" pitchFamily="34" charset="0"/>
              </a:rPr>
              <a:t> 2 Forrester Study: The 2020 state of security operations </a:t>
            </a:r>
            <a:r>
              <a:rPr lang="en-US" sz="1000" b="0" i="0" dirty="0">
                <a:solidFill>
                  <a:schemeClr val="bg1"/>
                </a:solidFill>
                <a:effectLst/>
                <a:latin typeface="Segoe UI" panose="020B0502040204020203" pitchFamily="34" charset="0"/>
              </a:rPr>
              <a:t>​</a:t>
            </a:r>
            <a:r>
              <a:rPr lang="en-US" sz="1000" b="0" i="0" u="none" strike="noStrike" dirty="0">
                <a:solidFill>
                  <a:schemeClr val="bg1"/>
                </a:solidFill>
                <a:effectLst/>
                <a:latin typeface="Segoe UI" panose="020B0502040204020203" pitchFamily="34" charset="0"/>
              </a:rPr>
              <a:t>(Commissioned by Paolo Alto Networks)</a:t>
            </a:r>
            <a:endParaRPr kumimoji="0" lang="en-US" sz="1000" u="none" strike="noStrike" kern="1200" cap="none" spc="0" normalizeH="0" baseline="0" noProof="0" dirty="0">
              <a:ln>
                <a:noFill/>
              </a:ln>
              <a:solidFill>
                <a:schemeClr val="bg1"/>
              </a:solidFill>
              <a:effectLst/>
              <a:uLnTx/>
              <a:uFillTx/>
              <a:latin typeface="Segoe UI"/>
              <a:ea typeface="+mn-ea"/>
              <a:cs typeface="+mn-cs"/>
            </a:endParaRPr>
          </a:p>
        </p:txBody>
      </p:sp>
      <p:sp>
        <p:nvSpPr>
          <p:cNvPr id="6" name="Title 5">
            <a:extLst>
              <a:ext uri="{FF2B5EF4-FFF2-40B4-BE49-F238E27FC236}">
                <a16:creationId xmlns:a16="http://schemas.microsoft.com/office/drawing/2014/main" id="{083F2B1F-6482-412D-AC87-FB4808095DE8}"/>
              </a:ext>
            </a:extLst>
          </p:cNvPr>
          <p:cNvSpPr>
            <a:spLocks noGrp="1"/>
          </p:cNvSpPr>
          <p:nvPr>
            <p:ph type="title"/>
          </p:nvPr>
        </p:nvSpPr>
        <p:spPr>
          <a:xfrm>
            <a:off x="586147" y="2279207"/>
            <a:ext cx="4904488" cy="492443"/>
          </a:xfrm>
        </p:spPr>
        <p:txBody>
          <a:bodyPr/>
          <a:lstStyle/>
          <a:p>
            <a:pPr lvl="0"/>
            <a:r>
              <a:rPr lang="en-US" sz="3200" dirty="0">
                <a:solidFill>
                  <a:srgbClr val="30E5D0"/>
                </a:solidFill>
              </a:rPr>
              <a:t>Navigating the new normal</a:t>
            </a:r>
          </a:p>
        </p:txBody>
      </p:sp>
      <p:sp>
        <p:nvSpPr>
          <p:cNvPr id="3" name="TextBox 2">
            <a:extLst>
              <a:ext uri="{FF2B5EF4-FFF2-40B4-BE49-F238E27FC236}">
                <a16:creationId xmlns:a16="http://schemas.microsoft.com/office/drawing/2014/main" id="{9A6EC566-BFE8-1F41-9D22-986215E7E308}"/>
              </a:ext>
            </a:extLst>
          </p:cNvPr>
          <p:cNvSpPr txBox="1"/>
          <p:nvPr/>
        </p:nvSpPr>
        <p:spPr>
          <a:xfrm>
            <a:off x="586147" y="2927793"/>
            <a:ext cx="4342635" cy="923330"/>
          </a:xfrm>
          <a:prstGeom prst="rect">
            <a:avLst/>
          </a:prstGeom>
          <a:noFill/>
        </p:spPr>
        <p:txBody>
          <a:bodyPr wrap="square" lIns="0" tIns="0" rIns="0" bIns="0" rtlCol="0">
            <a:spAutoFit/>
          </a:bodyPr>
          <a:lstStyle/>
          <a:p>
            <a:r>
              <a:rPr lang="en-US" sz="2000" dirty="0">
                <a:solidFill>
                  <a:schemeClr val="bg1"/>
                </a:solidFill>
                <a:latin typeface="Segoe UI regular"/>
                <a:cs typeface="Segoe UI" panose="020B0502040204020203" pitchFamily="34" charset="0"/>
              </a:rPr>
              <a:t>Recent research indicates the impacts of hybrid work</a:t>
            </a:r>
            <a:r>
              <a:rPr lang="en-US" sz="2000" dirty="0">
                <a:solidFill>
                  <a:schemeClr val="bg1"/>
                </a:solidFill>
                <a:latin typeface="Segoe UI regular"/>
              </a:rPr>
              <a:t>—</a:t>
            </a:r>
            <a:r>
              <a:rPr lang="en-US" sz="2000" dirty="0">
                <a:solidFill>
                  <a:schemeClr val="bg1"/>
                </a:solidFill>
                <a:latin typeface="Segoe UI regular"/>
                <a:cs typeface="Segoe UI" panose="020B0502040204020203" pitchFamily="34" charset="0"/>
              </a:rPr>
              <a:t>and suggests approaches for the future.</a:t>
            </a:r>
          </a:p>
        </p:txBody>
      </p:sp>
      <p:pic>
        <p:nvPicPr>
          <p:cNvPr id="26"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2138A4F0-12B2-4C83-BBCA-BF56DC332900}"/>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grpSp>
        <p:nvGrpSpPr>
          <p:cNvPr id="60" name="Group 59">
            <a:extLst>
              <a:ext uri="{FF2B5EF4-FFF2-40B4-BE49-F238E27FC236}">
                <a16:creationId xmlns:a16="http://schemas.microsoft.com/office/drawing/2014/main" id="{91513D6B-D7C4-4A7B-9F86-04151F0DBC80}"/>
              </a:ext>
            </a:extLst>
          </p:cNvPr>
          <p:cNvGrpSpPr/>
          <p:nvPr/>
        </p:nvGrpSpPr>
        <p:grpSpPr>
          <a:xfrm>
            <a:off x="6379462" y="835116"/>
            <a:ext cx="5229925" cy="5187769"/>
            <a:chOff x="6379462" y="558117"/>
            <a:chExt cx="5229925" cy="5187769"/>
          </a:xfrm>
        </p:grpSpPr>
        <p:grpSp>
          <p:nvGrpSpPr>
            <p:cNvPr id="59" name="Group 58">
              <a:extLst>
                <a:ext uri="{FF2B5EF4-FFF2-40B4-BE49-F238E27FC236}">
                  <a16:creationId xmlns:a16="http://schemas.microsoft.com/office/drawing/2014/main" id="{98E2A973-F01C-4656-A441-AA3B479F927D}"/>
                </a:ext>
              </a:extLst>
            </p:cNvPr>
            <p:cNvGrpSpPr/>
            <p:nvPr/>
          </p:nvGrpSpPr>
          <p:grpSpPr>
            <a:xfrm>
              <a:off x="6379462" y="558117"/>
              <a:ext cx="5229925" cy="727783"/>
              <a:chOff x="6379462" y="558117"/>
              <a:chExt cx="5229925" cy="727783"/>
            </a:xfrm>
          </p:grpSpPr>
          <p:sp>
            <p:nvSpPr>
              <p:cNvPr id="13" name="Title 5">
                <a:extLst>
                  <a:ext uri="{FF2B5EF4-FFF2-40B4-BE49-F238E27FC236}">
                    <a16:creationId xmlns:a16="http://schemas.microsoft.com/office/drawing/2014/main" id="{0DC92A0A-3040-234D-9077-A2C942123855}"/>
                  </a:ext>
                </a:extLst>
              </p:cNvPr>
              <p:cNvSpPr txBox="1">
                <a:spLocks/>
              </p:cNvSpPr>
              <p:nvPr/>
            </p:nvSpPr>
            <p:spPr>
              <a:xfrm>
                <a:off x="6379462" y="1101234"/>
                <a:ext cx="5229925" cy="184666"/>
              </a:xfrm>
              <a:prstGeom prst="rect">
                <a:avLst/>
              </a:prstGeom>
            </p:spPr>
            <p:txBody>
              <a:bodyPr vert="horz" wrap="square" lIns="0" tIns="0" rIns="0" bIns="0" rtlCol="0" anchor="t">
                <a:spAutoFit/>
              </a:bodyPr>
              <a:lstStyle>
                <a:lvl1pPr algn="l" defTabSz="951304" rtl="0" eaLnBrk="1" latinLnBrk="0" hangingPunct="1">
                  <a:lnSpc>
                    <a:spcPct val="100000"/>
                  </a:lnSpc>
                  <a:spcBef>
                    <a:spcPct val="0"/>
                  </a:spcBef>
                  <a:buNone/>
                  <a:defRPr lang="en-US" sz="2040" b="0" kern="1200" cap="none" spc="-51" baseline="0">
                    <a:ln w="3175">
                      <a:noFill/>
                    </a:ln>
                    <a:solidFill>
                      <a:schemeClr val="tx1"/>
                    </a:solidFill>
                    <a:effectLst/>
                    <a:latin typeface="+mj-lt"/>
                    <a:ea typeface="+mn-ea"/>
                    <a:cs typeface="Segoe UI" pitchFamily="34" charset="0"/>
                  </a:defRPr>
                </a:lvl1pPr>
              </a:lstStyle>
              <a:p>
                <a:pPr marL="0" marR="0" lvl="0" indent="0" algn="l" defTabSz="951304" rtl="0" eaLnBrk="1" fontAlgn="auto" latinLnBrk="0" hangingPunct="1">
                  <a:spcBef>
                    <a:spcPct val="0"/>
                  </a:spcBef>
                  <a:spcAft>
                    <a:spcPts val="0"/>
                  </a:spcAft>
                  <a:buClrTx/>
                  <a:buSzTx/>
                  <a:buFontTx/>
                  <a:buNone/>
                  <a:tabLst/>
                  <a:defRPr/>
                </a:pPr>
                <a:r>
                  <a:rPr lang="en-US" sz="1200" spc="0" dirty="0">
                    <a:solidFill>
                      <a:srgbClr val="000000"/>
                    </a:solidFill>
                    <a:latin typeface="Segoe UI Semilight" panose="020B0402040204020203" pitchFamily="34" charset="0"/>
                    <a:cs typeface="Segoe UI Semilight" panose="020B0402040204020203" pitchFamily="34" charset="0"/>
                  </a:rPr>
                  <a:t>of managers expect </a:t>
                </a:r>
                <a:r>
                  <a:rPr lang="en-US" sz="1200" spc="0" dirty="0">
                    <a:solidFill>
                      <a:srgbClr val="008575"/>
                    </a:solidFill>
                    <a:cs typeface="Segoe UI Semilight" panose="020B0402040204020203" pitchFamily="34" charset="0"/>
                  </a:rPr>
                  <a:t>more flexible work arrangements</a:t>
                </a:r>
                <a:r>
                  <a:rPr kumimoji="0" lang="en-US" sz="1200" b="0" i="0" u="none" strike="noStrike" kern="1200" cap="none" spc="0" normalizeH="0" baseline="0" noProof="0" dirty="0">
                    <a:ln w="3175">
                      <a:noFill/>
                    </a:ln>
                    <a:solidFill>
                      <a:srgbClr val="000000"/>
                    </a:solidFill>
                    <a:effectLst/>
                    <a:uLnTx/>
                    <a:uFillTx/>
                    <a:latin typeface="Segoe UI Semilight" panose="020B0402040204020203" pitchFamily="34" charset="0"/>
                    <a:cs typeface="Segoe UI Semilight" panose="020B0402040204020203" pitchFamily="34" charset="0"/>
                  </a:rPr>
                  <a:t> post-pandemic</a:t>
                </a:r>
                <a:r>
                  <a:rPr kumimoji="0" lang="en-US" sz="1200" b="0" i="0" u="none" strike="noStrike" kern="1200" cap="none" spc="0" normalizeH="0" baseline="30000" noProof="0" dirty="0">
                    <a:ln w="3175">
                      <a:noFill/>
                    </a:ln>
                    <a:solidFill>
                      <a:srgbClr val="000000"/>
                    </a:solidFill>
                    <a:effectLst/>
                    <a:uLnTx/>
                    <a:uFillTx/>
                    <a:latin typeface="Segoe UI Semilight" panose="020B0402040204020203" pitchFamily="34" charset="0"/>
                    <a:cs typeface="Segoe UI Semilight" panose="020B0402040204020203" pitchFamily="34" charset="0"/>
                  </a:rPr>
                  <a:t>1</a:t>
                </a:r>
              </a:p>
            </p:txBody>
          </p:sp>
          <p:grpSp>
            <p:nvGrpSpPr>
              <p:cNvPr id="50" name="Group 49">
                <a:extLst>
                  <a:ext uri="{FF2B5EF4-FFF2-40B4-BE49-F238E27FC236}">
                    <a16:creationId xmlns:a16="http://schemas.microsoft.com/office/drawing/2014/main" id="{079740E7-5F2F-417D-8E24-DB56DDE0700B}"/>
                  </a:ext>
                </a:extLst>
              </p:cNvPr>
              <p:cNvGrpSpPr/>
              <p:nvPr/>
            </p:nvGrpSpPr>
            <p:grpSpPr>
              <a:xfrm>
                <a:off x="6379463" y="558117"/>
                <a:ext cx="5223574" cy="492443"/>
                <a:chOff x="6379463" y="592754"/>
                <a:chExt cx="5223574" cy="492443"/>
              </a:xfrm>
            </p:grpSpPr>
            <p:sp>
              <p:nvSpPr>
                <p:cNvPr id="20" name="Title 5">
                  <a:extLst>
                    <a:ext uri="{FF2B5EF4-FFF2-40B4-BE49-F238E27FC236}">
                      <a16:creationId xmlns:a16="http://schemas.microsoft.com/office/drawing/2014/main" id="{56C03B9D-3E5F-41EB-8A36-88AC47070BFB}"/>
                    </a:ext>
                  </a:extLst>
                </p:cNvPr>
                <p:cNvSpPr txBox="1">
                  <a:spLocks/>
                </p:cNvSpPr>
                <p:nvPr/>
              </p:nvSpPr>
              <p:spPr>
                <a:xfrm>
                  <a:off x="6379463" y="592754"/>
                  <a:ext cx="815872" cy="492443"/>
                </a:xfrm>
                <a:prstGeom prst="rect">
                  <a:avLst/>
                </a:prstGeom>
              </p:spPr>
              <p:txBody>
                <a:bodyPr vert="horz" wrap="square" lIns="0" tIns="0" rIns="0" bIns="0" rtlCol="0" anchor="t">
                  <a:spAutoFit/>
                </a:bodyPr>
                <a:lstStyle>
                  <a:lvl1pPr algn="l" defTabSz="951304" rtl="0" eaLnBrk="1" latinLnBrk="0" hangingPunct="1">
                    <a:lnSpc>
                      <a:spcPct val="100000"/>
                    </a:lnSpc>
                    <a:spcBef>
                      <a:spcPct val="0"/>
                    </a:spcBef>
                    <a:buNone/>
                    <a:defRPr lang="en-US" sz="2040" b="0" kern="1200" cap="none" spc="-51" baseline="0">
                      <a:ln w="3175">
                        <a:noFill/>
                      </a:ln>
                      <a:solidFill>
                        <a:schemeClr val="tx1"/>
                      </a:solidFill>
                      <a:effectLst/>
                      <a:latin typeface="+mj-lt"/>
                      <a:ea typeface="+mn-ea"/>
                      <a:cs typeface="Segoe UI" pitchFamily="34" charset="0"/>
                    </a:defRPr>
                  </a:lvl1pPr>
                </a:lstStyle>
                <a:p>
                  <a:pPr lvl="0">
                    <a:defRPr/>
                  </a:pPr>
                  <a:r>
                    <a:rPr lang="en-US" sz="3200" spc="0" dirty="0">
                      <a:solidFill>
                        <a:srgbClr val="008575"/>
                      </a:solidFill>
                      <a:cs typeface="Segoe UI Semilight" panose="020B0402040204020203" pitchFamily="34" charset="0"/>
                    </a:rPr>
                    <a:t>80%</a:t>
                  </a:r>
                  <a:endParaRPr kumimoji="0" lang="en-US" sz="3200" b="0" i="0" u="none" strike="noStrike" kern="1200" cap="none" spc="0" normalizeH="0" baseline="30000" noProof="0" dirty="0">
                    <a:ln w="3175">
                      <a:noFill/>
                    </a:ln>
                    <a:solidFill>
                      <a:srgbClr val="008575"/>
                    </a:solidFill>
                    <a:effectLst/>
                    <a:uLnTx/>
                    <a:uFillTx/>
                    <a:cs typeface="Segoe UI Semilight" panose="020B0402040204020203" pitchFamily="34" charset="0"/>
                  </a:endParaRPr>
                </a:p>
              </p:txBody>
            </p:sp>
            <p:sp>
              <p:nvSpPr>
                <p:cNvPr id="10" name="Rectangle: Rounded Corners 9">
                  <a:extLst>
                    <a:ext uri="{FF2B5EF4-FFF2-40B4-BE49-F238E27FC236}">
                      <a16:creationId xmlns:a16="http://schemas.microsoft.com/office/drawing/2014/main" id="{87042EFB-45B9-4F36-B21F-83A72103B67E}"/>
                    </a:ext>
                  </a:extLst>
                </p:cNvPr>
                <p:cNvSpPr/>
                <p:nvPr/>
              </p:nvSpPr>
              <p:spPr bwMode="auto">
                <a:xfrm>
                  <a:off x="7344076" y="775876"/>
                  <a:ext cx="4258961" cy="126198"/>
                </a:xfrm>
                <a:prstGeom prst="roundRect">
                  <a:avLst>
                    <a:gd name="adj" fmla="val 50000"/>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rgbClr val="FFFFFF"/>
                      </a:solidFill>
                      <a:ea typeface="Segoe UI" pitchFamily="34" charset="0"/>
                      <a:cs typeface="Segoe UI" pitchFamily="34" charset="0"/>
                    </a:rPr>
                    <a:t>v</a:t>
                  </a:r>
                  <a:endParaRPr lang="en-IN" sz="2000" dirty="0" err="1">
                    <a:solidFill>
                      <a:srgbClr val="FFFFFF"/>
                    </a:solidFill>
                    <a:ea typeface="Segoe UI" pitchFamily="34" charset="0"/>
                    <a:cs typeface="Segoe UI" pitchFamily="34" charset="0"/>
                  </a:endParaRPr>
                </a:p>
              </p:txBody>
            </p:sp>
            <p:sp>
              <p:nvSpPr>
                <p:cNvPr id="27" name="Rectangle: Rounded Corners 26">
                  <a:extLst>
                    <a:ext uri="{FF2B5EF4-FFF2-40B4-BE49-F238E27FC236}">
                      <a16:creationId xmlns:a16="http://schemas.microsoft.com/office/drawing/2014/main" id="{A5E5EB94-9081-414C-A527-4BDDF1C04CF2}"/>
                    </a:ext>
                  </a:extLst>
                </p:cNvPr>
                <p:cNvSpPr/>
                <p:nvPr/>
              </p:nvSpPr>
              <p:spPr bwMode="auto">
                <a:xfrm>
                  <a:off x="7344076" y="775876"/>
                  <a:ext cx="3567341" cy="126198"/>
                </a:xfrm>
                <a:prstGeom prst="roundRect">
                  <a:avLst>
                    <a:gd name="adj" fmla="val 50000"/>
                  </a:avLst>
                </a:prstGeom>
                <a:solidFill>
                  <a:srgbClr val="00857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sp>
              <p:nvSpPr>
                <p:cNvPr id="11" name="Oval 10">
                  <a:extLst>
                    <a:ext uri="{FF2B5EF4-FFF2-40B4-BE49-F238E27FC236}">
                      <a16:creationId xmlns:a16="http://schemas.microsoft.com/office/drawing/2014/main" id="{E0941C12-0A46-4B7E-86A9-CC962B834DD1}"/>
                    </a:ext>
                  </a:extLst>
                </p:cNvPr>
                <p:cNvSpPr/>
                <p:nvPr/>
              </p:nvSpPr>
              <p:spPr bwMode="auto">
                <a:xfrm>
                  <a:off x="10790305" y="716738"/>
                  <a:ext cx="244475" cy="244475"/>
                </a:xfrm>
                <a:prstGeom prst="ellipse">
                  <a:avLst/>
                </a:prstGeom>
                <a:solidFill>
                  <a:srgbClr val="008575"/>
                </a:solidFill>
                <a:ln>
                  <a:noFill/>
                  <a:headEnd type="none" w="med" len="med"/>
                  <a:tailEnd type="none" w="med" len="med"/>
                </a:ln>
                <a:effectLst>
                  <a:innerShdw blurRad="114300">
                    <a:prstClr val="black">
                      <a:alpha val="3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grpSp>
        <p:grpSp>
          <p:nvGrpSpPr>
            <p:cNvPr id="58" name="Group 57">
              <a:extLst>
                <a:ext uri="{FF2B5EF4-FFF2-40B4-BE49-F238E27FC236}">
                  <a16:creationId xmlns:a16="http://schemas.microsoft.com/office/drawing/2014/main" id="{7ADB0C26-A73A-4D68-BB58-1D929A645F0D}"/>
                </a:ext>
              </a:extLst>
            </p:cNvPr>
            <p:cNvGrpSpPr/>
            <p:nvPr/>
          </p:nvGrpSpPr>
          <p:grpSpPr>
            <a:xfrm>
              <a:off x="6379463" y="1983224"/>
              <a:ext cx="5223576" cy="727783"/>
              <a:chOff x="6379463" y="2085816"/>
              <a:chExt cx="5223576" cy="727783"/>
            </a:xfrm>
          </p:grpSpPr>
          <p:sp>
            <p:nvSpPr>
              <p:cNvPr id="14" name="Title 5">
                <a:extLst>
                  <a:ext uri="{FF2B5EF4-FFF2-40B4-BE49-F238E27FC236}">
                    <a16:creationId xmlns:a16="http://schemas.microsoft.com/office/drawing/2014/main" id="{48BB74E0-F60B-B24F-845C-CCCAC806989A}"/>
                  </a:ext>
                </a:extLst>
              </p:cNvPr>
              <p:cNvSpPr txBox="1">
                <a:spLocks/>
              </p:cNvSpPr>
              <p:nvPr/>
            </p:nvSpPr>
            <p:spPr>
              <a:xfrm>
                <a:off x="6379463" y="2628933"/>
                <a:ext cx="5223576" cy="184666"/>
              </a:xfrm>
              <a:prstGeom prst="rect">
                <a:avLst/>
              </a:prstGeom>
            </p:spPr>
            <p:txBody>
              <a:bodyPr vert="horz" wrap="square" lIns="0" tIns="0" rIns="0" bIns="0" rtlCol="0" anchor="t">
                <a:spAutoFit/>
              </a:bodyPr>
              <a:lstStyle>
                <a:lvl1pPr algn="l" defTabSz="951304" rtl="0" eaLnBrk="1" latinLnBrk="0" hangingPunct="1">
                  <a:lnSpc>
                    <a:spcPct val="100000"/>
                  </a:lnSpc>
                  <a:spcBef>
                    <a:spcPct val="0"/>
                  </a:spcBef>
                  <a:buNone/>
                  <a:defRPr lang="en-US" sz="2040" b="0" kern="1200" cap="none" spc="-51" baseline="0">
                    <a:ln w="3175">
                      <a:noFill/>
                    </a:ln>
                    <a:solidFill>
                      <a:schemeClr val="tx1"/>
                    </a:solidFill>
                    <a:effectLst/>
                    <a:latin typeface="+mj-lt"/>
                    <a:ea typeface="+mn-ea"/>
                    <a:cs typeface="Segoe UI" pitchFamily="34" charset="0"/>
                  </a:defRPr>
                </a:lvl1pPr>
              </a:lstStyle>
              <a:p>
                <a:pPr>
                  <a:defRPr/>
                </a:pPr>
                <a:r>
                  <a:rPr lang="en-US" sz="1200" spc="0" dirty="0">
                    <a:solidFill>
                      <a:srgbClr val="000000"/>
                    </a:solidFill>
                    <a:latin typeface="Segoe UI Semilight" panose="020B0402040204020203" pitchFamily="34" charset="0"/>
                    <a:cs typeface="Segoe UI Semilight" panose="020B0402040204020203" pitchFamily="34" charset="0"/>
                  </a:rPr>
                  <a:t>of </a:t>
                </a:r>
                <a:r>
                  <a:rPr lang="en-US" sz="1200" spc="0" dirty="0">
                    <a:solidFill>
                      <a:srgbClr val="008575"/>
                    </a:solidFill>
                    <a:cs typeface="Segoe UI Semilight" panose="020B0402040204020203" pitchFamily="34" charset="0"/>
                  </a:rPr>
                  <a:t>employees want flexible remote work options </a:t>
                </a:r>
                <a:r>
                  <a:rPr kumimoji="0" lang="en-US" sz="1200" b="0" i="0" u="none" strike="noStrike" kern="1200" cap="none" spc="0" normalizeH="0" baseline="0" noProof="0" dirty="0">
                    <a:ln w="3175">
                      <a:noFill/>
                    </a:ln>
                    <a:solidFill>
                      <a:srgbClr val="000000"/>
                    </a:solidFill>
                    <a:effectLst/>
                    <a:uLnTx/>
                    <a:uFillTx/>
                    <a:latin typeface="Segoe UI Semilight" panose="020B0402040204020203" pitchFamily="34" charset="0"/>
                    <a:cs typeface="Segoe UI Semilight" panose="020B0402040204020203" pitchFamily="34" charset="0"/>
                  </a:rPr>
                  <a:t>to stay</a:t>
                </a:r>
                <a:r>
                  <a:rPr lang="en-US" sz="1200" spc="0" baseline="30000" dirty="0">
                    <a:solidFill>
                      <a:srgbClr val="000000"/>
                    </a:solidFill>
                    <a:latin typeface="Segoe UI Semilight" panose="020B0402040204020203" pitchFamily="34" charset="0"/>
                    <a:cs typeface="Segoe UI Semilight" panose="020B0402040204020203" pitchFamily="34" charset="0"/>
                  </a:rPr>
                  <a:t>1</a:t>
                </a:r>
                <a:endParaRPr kumimoji="0" lang="en-US" sz="1200" b="0" i="0" u="none" strike="noStrike" kern="1200" cap="none" spc="0" normalizeH="0" baseline="0" noProof="0" dirty="0">
                  <a:ln w="3175">
                    <a:noFill/>
                  </a:ln>
                  <a:solidFill>
                    <a:srgbClr val="000000"/>
                  </a:solidFill>
                  <a:effectLst/>
                  <a:uLnTx/>
                  <a:uFillTx/>
                  <a:latin typeface="Segoe UI Semilight" panose="020B0402040204020203" pitchFamily="34" charset="0"/>
                  <a:cs typeface="Segoe UI Semilight" panose="020B0402040204020203" pitchFamily="34" charset="0"/>
                </a:endParaRPr>
              </a:p>
            </p:txBody>
          </p:sp>
          <p:grpSp>
            <p:nvGrpSpPr>
              <p:cNvPr id="49" name="Group 48">
                <a:extLst>
                  <a:ext uri="{FF2B5EF4-FFF2-40B4-BE49-F238E27FC236}">
                    <a16:creationId xmlns:a16="http://schemas.microsoft.com/office/drawing/2014/main" id="{02DBD4C9-305B-4EBF-A4C6-6CA6CC86CBC2}"/>
                  </a:ext>
                </a:extLst>
              </p:cNvPr>
              <p:cNvGrpSpPr/>
              <p:nvPr/>
            </p:nvGrpSpPr>
            <p:grpSpPr>
              <a:xfrm>
                <a:off x="6379463" y="2085816"/>
                <a:ext cx="5223574" cy="492443"/>
                <a:chOff x="6379463" y="2056106"/>
                <a:chExt cx="5223574" cy="492443"/>
              </a:xfrm>
            </p:grpSpPr>
            <p:sp>
              <p:nvSpPr>
                <p:cNvPr id="23" name="Title 5">
                  <a:extLst>
                    <a:ext uri="{FF2B5EF4-FFF2-40B4-BE49-F238E27FC236}">
                      <a16:creationId xmlns:a16="http://schemas.microsoft.com/office/drawing/2014/main" id="{8EC6FB85-52B2-4F5C-9B44-8FFDF7744571}"/>
                    </a:ext>
                  </a:extLst>
                </p:cNvPr>
                <p:cNvSpPr txBox="1">
                  <a:spLocks/>
                </p:cNvSpPr>
                <p:nvPr/>
              </p:nvSpPr>
              <p:spPr>
                <a:xfrm>
                  <a:off x="6379463" y="2056106"/>
                  <a:ext cx="815872" cy="492443"/>
                </a:xfrm>
                <a:prstGeom prst="rect">
                  <a:avLst/>
                </a:prstGeom>
              </p:spPr>
              <p:txBody>
                <a:bodyPr vert="horz" wrap="square" lIns="0" tIns="0" rIns="0" bIns="0" rtlCol="0" anchor="t">
                  <a:spAutoFit/>
                </a:bodyPr>
                <a:lstStyle>
                  <a:lvl1pPr algn="l" defTabSz="951304" rtl="0" eaLnBrk="1" latinLnBrk="0" hangingPunct="1">
                    <a:lnSpc>
                      <a:spcPct val="100000"/>
                    </a:lnSpc>
                    <a:spcBef>
                      <a:spcPct val="0"/>
                    </a:spcBef>
                    <a:buNone/>
                    <a:defRPr lang="en-US" sz="2040" b="0" kern="1200" cap="none" spc="-51" baseline="0">
                      <a:ln w="3175">
                        <a:noFill/>
                      </a:ln>
                      <a:solidFill>
                        <a:schemeClr val="tx1"/>
                      </a:solidFill>
                      <a:effectLst/>
                      <a:latin typeface="+mj-lt"/>
                      <a:ea typeface="+mn-ea"/>
                      <a:cs typeface="Segoe UI" pitchFamily="34" charset="0"/>
                    </a:defRPr>
                  </a:lvl1pPr>
                </a:lstStyle>
                <a:p>
                  <a:pPr>
                    <a:defRPr/>
                  </a:pPr>
                  <a:r>
                    <a:rPr lang="en-US" sz="3200" spc="0" dirty="0">
                      <a:solidFill>
                        <a:srgbClr val="008575"/>
                      </a:solidFill>
                      <a:cs typeface="Segoe UI Semilight" panose="020B0402040204020203" pitchFamily="34" charset="0"/>
                    </a:rPr>
                    <a:t>73%</a:t>
                  </a:r>
                </a:p>
              </p:txBody>
            </p:sp>
            <p:sp>
              <p:nvSpPr>
                <p:cNvPr id="29" name="Rectangle: Rounded Corners 28">
                  <a:extLst>
                    <a:ext uri="{FF2B5EF4-FFF2-40B4-BE49-F238E27FC236}">
                      <a16:creationId xmlns:a16="http://schemas.microsoft.com/office/drawing/2014/main" id="{3B1B628F-19F8-4CCA-8E0C-59C21662FCBF}"/>
                    </a:ext>
                  </a:extLst>
                </p:cNvPr>
                <p:cNvSpPr/>
                <p:nvPr/>
              </p:nvSpPr>
              <p:spPr bwMode="auto">
                <a:xfrm>
                  <a:off x="7344076" y="2239228"/>
                  <a:ext cx="4258961" cy="126198"/>
                </a:xfrm>
                <a:prstGeom prst="roundRect">
                  <a:avLst>
                    <a:gd name="adj" fmla="val 50000"/>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rgbClr val="FFFFFF"/>
                      </a:solidFill>
                      <a:ea typeface="Segoe UI" pitchFamily="34" charset="0"/>
                      <a:cs typeface="Segoe UI" pitchFamily="34" charset="0"/>
                    </a:rPr>
                    <a:t>v</a:t>
                  </a:r>
                  <a:endParaRPr lang="en-IN" sz="2000" dirty="0" err="1">
                    <a:solidFill>
                      <a:srgbClr val="FFFFFF"/>
                    </a:solidFill>
                    <a:ea typeface="Segoe UI" pitchFamily="34" charset="0"/>
                    <a:cs typeface="Segoe UI" pitchFamily="34" charset="0"/>
                  </a:endParaRPr>
                </a:p>
              </p:txBody>
            </p:sp>
            <p:sp>
              <p:nvSpPr>
                <p:cNvPr id="30" name="Rectangle: Rounded Corners 29">
                  <a:extLst>
                    <a:ext uri="{FF2B5EF4-FFF2-40B4-BE49-F238E27FC236}">
                      <a16:creationId xmlns:a16="http://schemas.microsoft.com/office/drawing/2014/main" id="{6AE85CAA-C7B6-4343-B623-45040F40E8F3}"/>
                    </a:ext>
                  </a:extLst>
                </p:cNvPr>
                <p:cNvSpPr/>
                <p:nvPr/>
              </p:nvSpPr>
              <p:spPr bwMode="auto">
                <a:xfrm>
                  <a:off x="7344076" y="2239228"/>
                  <a:ext cx="2758774" cy="126198"/>
                </a:xfrm>
                <a:prstGeom prst="roundRect">
                  <a:avLst>
                    <a:gd name="adj" fmla="val 50000"/>
                  </a:avLst>
                </a:prstGeom>
                <a:solidFill>
                  <a:srgbClr val="00857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sp>
              <p:nvSpPr>
                <p:cNvPr id="31" name="Oval 30">
                  <a:extLst>
                    <a:ext uri="{FF2B5EF4-FFF2-40B4-BE49-F238E27FC236}">
                      <a16:creationId xmlns:a16="http://schemas.microsoft.com/office/drawing/2014/main" id="{FBFE0493-97C1-4E9F-A2C6-8BB1A2E6063D}"/>
                    </a:ext>
                  </a:extLst>
                </p:cNvPr>
                <p:cNvSpPr/>
                <p:nvPr/>
              </p:nvSpPr>
              <p:spPr bwMode="auto">
                <a:xfrm>
                  <a:off x="9969039" y="2180090"/>
                  <a:ext cx="244475" cy="244475"/>
                </a:xfrm>
                <a:prstGeom prst="ellipse">
                  <a:avLst/>
                </a:prstGeom>
                <a:solidFill>
                  <a:srgbClr val="008575"/>
                </a:solidFill>
                <a:ln>
                  <a:noFill/>
                  <a:headEnd type="none" w="med" len="med"/>
                  <a:tailEnd type="none" w="med" len="med"/>
                </a:ln>
                <a:effectLst>
                  <a:innerShdw blurRad="114300">
                    <a:prstClr val="black">
                      <a:alpha val="3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grpSp>
        <p:grpSp>
          <p:nvGrpSpPr>
            <p:cNvPr id="57" name="Group 56">
              <a:extLst>
                <a:ext uri="{FF2B5EF4-FFF2-40B4-BE49-F238E27FC236}">
                  <a16:creationId xmlns:a16="http://schemas.microsoft.com/office/drawing/2014/main" id="{79D97FF4-703C-4D75-9FA7-AE59DD0B19EC}"/>
                </a:ext>
              </a:extLst>
            </p:cNvPr>
            <p:cNvGrpSpPr/>
            <p:nvPr/>
          </p:nvGrpSpPr>
          <p:grpSpPr>
            <a:xfrm>
              <a:off x="6379462" y="3408331"/>
              <a:ext cx="5229925" cy="727783"/>
              <a:chOff x="6379462" y="3613515"/>
              <a:chExt cx="5229925" cy="727783"/>
            </a:xfrm>
          </p:grpSpPr>
          <p:sp>
            <p:nvSpPr>
              <p:cNvPr id="16" name="Title 5">
                <a:extLst>
                  <a:ext uri="{FF2B5EF4-FFF2-40B4-BE49-F238E27FC236}">
                    <a16:creationId xmlns:a16="http://schemas.microsoft.com/office/drawing/2014/main" id="{5108F1A1-82D0-D34E-B9DE-EB0FE7499112}"/>
                  </a:ext>
                </a:extLst>
              </p:cNvPr>
              <p:cNvSpPr txBox="1">
                <a:spLocks/>
              </p:cNvSpPr>
              <p:nvPr/>
            </p:nvSpPr>
            <p:spPr>
              <a:xfrm>
                <a:off x="6379462" y="4156632"/>
                <a:ext cx="5229925" cy="184666"/>
              </a:xfrm>
              <a:prstGeom prst="rect">
                <a:avLst/>
              </a:prstGeom>
            </p:spPr>
            <p:txBody>
              <a:bodyPr vert="horz" wrap="square" lIns="0" tIns="0" rIns="0" bIns="0" rtlCol="0" anchor="t">
                <a:spAutoFit/>
              </a:bodyPr>
              <a:lstStyle>
                <a:lvl1pPr algn="l" defTabSz="951304" rtl="0" eaLnBrk="1" latinLnBrk="0" hangingPunct="1">
                  <a:lnSpc>
                    <a:spcPct val="100000"/>
                  </a:lnSpc>
                  <a:spcBef>
                    <a:spcPct val="0"/>
                  </a:spcBef>
                  <a:buNone/>
                  <a:defRPr lang="en-US" sz="2040" b="0" kern="1200" cap="none" spc="-51" baseline="0">
                    <a:ln w="3175">
                      <a:noFill/>
                    </a:ln>
                    <a:solidFill>
                      <a:schemeClr val="tx1"/>
                    </a:solidFill>
                    <a:effectLst/>
                    <a:latin typeface="+mj-lt"/>
                    <a:ea typeface="+mn-ea"/>
                    <a:cs typeface="Segoe UI" pitchFamily="34" charset="0"/>
                  </a:defRPr>
                </a:lvl1pPr>
              </a:lstStyle>
              <a:p>
                <a:pPr>
                  <a:defRPr/>
                </a:pPr>
                <a:r>
                  <a:rPr lang="en-US" sz="1200" spc="0" dirty="0">
                    <a:solidFill>
                      <a:srgbClr val="000000"/>
                    </a:solidFill>
                    <a:latin typeface="Segoe UI Semilight" panose="020B0402040204020203" pitchFamily="34" charset="0"/>
                    <a:cs typeface="Segoe UI Semilight" panose="020B0402040204020203" pitchFamily="34" charset="0"/>
                  </a:rPr>
                  <a:t>of </a:t>
                </a:r>
                <a:r>
                  <a:rPr lang="en-US" sz="1200" spc="0" dirty="0">
                    <a:solidFill>
                      <a:srgbClr val="008575"/>
                    </a:solidFill>
                    <a:cs typeface="Segoe UI Semilight" panose="020B0402040204020203" pitchFamily="34" charset="0"/>
                  </a:rPr>
                  <a:t>employees feel overworked</a:t>
                </a:r>
                <a:r>
                  <a:rPr lang="en-US" sz="1200" spc="0" baseline="30000" dirty="0">
                    <a:latin typeface="Segoe UI Semilight" panose="020B0402040204020203" pitchFamily="34" charset="0"/>
                    <a:cs typeface="Segoe UI Semilight" panose="020B0402040204020203" pitchFamily="34" charset="0"/>
                  </a:rPr>
                  <a:t>1</a:t>
                </a:r>
                <a:endParaRPr lang="en-US" sz="1200" spc="0" dirty="0">
                  <a:latin typeface="Segoe UI Semilight" panose="020B0402040204020203" pitchFamily="34" charset="0"/>
                  <a:cs typeface="Segoe UI Semilight" panose="020B0402040204020203" pitchFamily="34" charset="0"/>
                </a:endParaRPr>
              </a:p>
            </p:txBody>
          </p:sp>
          <p:grpSp>
            <p:nvGrpSpPr>
              <p:cNvPr id="48" name="Group 47">
                <a:extLst>
                  <a:ext uri="{FF2B5EF4-FFF2-40B4-BE49-F238E27FC236}">
                    <a16:creationId xmlns:a16="http://schemas.microsoft.com/office/drawing/2014/main" id="{62409CB6-86D1-4CF0-BBE9-759AC8138FC4}"/>
                  </a:ext>
                </a:extLst>
              </p:cNvPr>
              <p:cNvGrpSpPr/>
              <p:nvPr/>
            </p:nvGrpSpPr>
            <p:grpSpPr>
              <a:xfrm>
                <a:off x="6379463" y="3613515"/>
                <a:ext cx="5223574" cy="492443"/>
                <a:chOff x="6379463" y="3519458"/>
                <a:chExt cx="5223574" cy="492443"/>
              </a:xfrm>
            </p:grpSpPr>
            <p:sp>
              <p:nvSpPr>
                <p:cNvPr id="24" name="Title 5">
                  <a:extLst>
                    <a:ext uri="{FF2B5EF4-FFF2-40B4-BE49-F238E27FC236}">
                      <a16:creationId xmlns:a16="http://schemas.microsoft.com/office/drawing/2014/main" id="{AB5E553F-00CA-4A12-9091-CE37A402A74E}"/>
                    </a:ext>
                  </a:extLst>
                </p:cNvPr>
                <p:cNvSpPr txBox="1">
                  <a:spLocks/>
                </p:cNvSpPr>
                <p:nvPr/>
              </p:nvSpPr>
              <p:spPr>
                <a:xfrm>
                  <a:off x="6379463" y="3519458"/>
                  <a:ext cx="815872" cy="492443"/>
                </a:xfrm>
                <a:prstGeom prst="rect">
                  <a:avLst/>
                </a:prstGeom>
              </p:spPr>
              <p:txBody>
                <a:bodyPr vert="horz" wrap="square" lIns="0" tIns="0" rIns="0" bIns="0" rtlCol="0" anchor="t">
                  <a:spAutoFit/>
                </a:bodyPr>
                <a:lstStyle>
                  <a:lvl1pPr algn="l" defTabSz="951304" rtl="0" eaLnBrk="1" latinLnBrk="0" hangingPunct="1">
                    <a:lnSpc>
                      <a:spcPct val="100000"/>
                    </a:lnSpc>
                    <a:spcBef>
                      <a:spcPct val="0"/>
                    </a:spcBef>
                    <a:buNone/>
                    <a:defRPr lang="en-US" sz="2040" b="0" kern="1200" cap="none" spc="-51" baseline="0">
                      <a:ln w="3175">
                        <a:noFill/>
                      </a:ln>
                      <a:solidFill>
                        <a:schemeClr val="tx1"/>
                      </a:solidFill>
                      <a:effectLst/>
                      <a:latin typeface="+mj-lt"/>
                      <a:ea typeface="+mn-ea"/>
                      <a:cs typeface="Segoe UI" pitchFamily="34" charset="0"/>
                    </a:defRPr>
                  </a:lvl1pPr>
                </a:lstStyle>
                <a:p>
                  <a:pPr lvl="0">
                    <a:defRPr/>
                  </a:pPr>
                  <a:r>
                    <a:rPr lang="en-US" sz="3200" spc="0" dirty="0">
                      <a:solidFill>
                        <a:srgbClr val="008575"/>
                      </a:solidFill>
                      <a:cs typeface="Segoe UI Semilight" panose="020B0402040204020203" pitchFamily="34" charset="0"/>
                    </a:rPr>
                    <a:t>54%</a:t>
                  </a:r>
                </a:p>
              </p:txBody>
            </p:sp>
            <p:grpSp>
              <p:nvGrpSpPr>
                <p:cNvPr id="47" name="Group 46">
                  <a:extLst>
                    <a:ext uri="{FF2B5EF4-FFF2-40B4-BE49-F238E27FC236}">
                      <a16:creationId xmlns:a16="http://schemas.microsoft.com/office/drawing/2014/main" id="{7C727ADA-DD89-460F-A619-B2BD20F197EB}"/>
                    </a:ext>
                  </a:extLst>
                </p:cNvPr>
                <p:cNvGrpSpPr/>
                <p:nvPr/>
              </p:nvGrpSpPr>
              <p:grpSpPr>
                <a:xfrm>
                  <a:off x="7344076" y="3643442"/>
                  <a:ext cx="4258961" cy="244475"/>
                  <a:chOff x="7344076" y="3643442"/>
                  <a:chExt cx="4258961" cy="244475"/>
                </a:xfrm>
              </p:grpSpPr>
              <p:sp>
                <p:nvSpPr>
                  <p:cNvPr id="33" name="Rectangle: Rounded Corners 32">
                    <a:extLst>
                      <a:ext uri="{FF2B5EF4-FFF2-40B4-BE49-F238E27FC236}">
                        <a16:creationId xmlns:a16="http://schemas.microsoft.com/office/drawing/2014/main" id="{607DD481-7788-4150-A237-7072BD81DE9F}"/>
                      </a:ext>
                    </a:extLst>
                  </p:cNvPr>
                  <p:cNvSpPr/>
                  <p:nvPr/>
                </p:nvSpPr>
                <p:spPr bwMode="auto">
                  <a:xfrm>
                    <a:off x="7344076" y="3702580"/>
                    <a:ext cx="4258961" cy="126198"/>
                  </a:xfrm>
                  <a:prstGeom prst="roundRect">
                    <a:avLst>
                      <a:gd name="adj" fmla="val 50000"/>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rgbClr val="FFFFFF"/>
                        </a:solidFill>
                        <a:ea typeface="Segoe UI" pitchFamily="34" charset="0"/>
                        <a:cs typeface="Segoe UI" pitchFamily="34" charset="0"/>
                      </a:rPr>
                      <a:t>v</a:t>
                    </a:r>
                    <a:endParaRPr lang="en-IN" sz="2000" dirty="0" err="1">
                      <a:solidFill>
                        <a:srgbClr val="FFFFFF"/>
                      </a:solidFill>
                      <a:ea typeface="Segoe UI" pitchFamily="34" charset="0"/>
                      <a:cs typeface="Segoe UI" pitchFamily="34" charset="0"/>
                    </a:endParaRPr>
                  </a:p>
                </p:txBody>
              </p:sp>
              <p:sp>
                <p:nvSpPr>
                  <p:cNvPr id="34" name="Rectangle: Rounded Corners 33">
                    <a:extLst>
                      <a:ext uri="{FF2B5EF4-FFF2-40B4-BE49-F238E27FC236}">
                        <a16:creationId xmlns:a16="http://schemas.microsoft.com/office/drawing/2014/main" id="{4DDAF000-E30E-44BC-8EB3-8C1A273D04D6}"/>
                      </a:ext>
                    </a:extLst>
                  </p:cNvPr>
                  <p:cNvSpPr/>
                  <p:nvPr/>
                </p:nvSpPr>
                <p:spPr bwMode="auto">
                  <a:xfrm>
                    <a:off x="7344076" y="3702580"/>
                    <a:ext cx="1961849" cy="126198"/>
                  </a:xfrm>
                  <a:prstGeom prst="roundRect">
                    <a:avLst>
                      <a:gd name="adj" fmla="val 50000"/>
                    </a:avLst>
                  </a:prstGeom>
                  <a:solidFill>
                    <a:srgbClr val="00857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sp>
                <p:nvSpPr>
                  <p:cNvPr id="35" name="Oval 34">
                    <a:extLst>
                      <a:ext uri="{FF2B5EF4-FFF2-40B4-BE49-F238E27FC236}">
                        <a16:creationId xmlns:a16="http://schemas.microsoft.com/office/drawing/2014/main" id="{F44474A5-B34A-4821-90E4-26CF94AFB7AC}"/>
                      </a:ext>
                    </a:extLst>
                  </p:cNvPr>
                  <p:cNvSpPr/>
                  <p:nvPr/>
                </p:nvSpPr>
                <p:spPr bwMode="auto">
                  <a:xfrm>
                    <a:off x="9177615" y="3643442"/>
                    <a:ext cx="244475" cy="244475"/>
                  </a:xfrm>
                  <a:prstGeom prst="ellipse">
                    <a:avLst/>
                  </a:prstGeom>
                  <a:solidFill>
                    <a:srgbClr val="008575"/>
                  </a:solidFill>
                  <a:ln>
                    <a:noFill/>
                    <a:headEnd type="none" w="med" len="med"/>
                    <a:tailEnd type="none" w="med" len="med"/>
                  </a:ln>
                  <a:effectLst>
                    <a:innerShdw blurRad="114300">
                      <a:prstClr val="black">
                        <a:alpha val="3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grpSp>
        </p:grpSp>
        <p:grpSp>
          <p:nvGrpSpPr>
            <p:cNvPr id="56" name="Group 55">
              <a:extLst>
                <a:ext uri="{FF2B5EF4-FFF2-40B4-BE49-F238E27FC236}">
                  <a16:creationId xmlns:a16="http://schemas.microsoft.com/office/drawing/2014/main" id="{F564F656-CBA7-4209-9C6C-5DA5CCA6B660}"/>
                </a:ext>
              </a:extLst>
            </p:cNvPr>
            <p:cNvGrpSpPr/>
            <p:nvPr/>
          </p:nvGrpSpPr>
          <p:grpSpPr>
            <a:xfrm>
              <a:off x="6379463" y="4833438"/>
              <a:ext cx="5223574" cy="912448"/>
              <a:chOff x="6379463" y="4833438"/>
              <a:chExt cx="5223574" cy="912448"/>
            </a:xfrm>
          </p:grpSpPr>
          <p:sp>
            <p:nvSpPr>
              <p:cNvPr id="15" name="Title 5">
                <a:extLst>
                  <a:ext uri="{FF2B5EF4-FFF2-40B4-BE49-F238E27FC236}">
                    <a16:creationId xmlns:a16="http://schemas.microsoft.com/office/drawing/2014/main" id="{5C11EAE9-E2F7-6645-B1F7-DF4E78E2BEF5}"/>
                  </a:ext>
                </a:extLst>
              </p:cNvPr>
              <p:cNvSpPr txBox="1">
                <a:spLocks/>
              </p:cNvSpPr>
              <p:nvPr/>
            </p:nvSpPr>
            <p:spPr>
              <a:xfrm>
                <a:off x="6379463" y="5376554"/>
                <a:ext cx="5223574" cy="369332"/>
              </a:xfrm>
              <a:prstGeom prst="rect">
                <a:avLst/>
              </a:prstGeom>
            </p:spPr>
            <p:txBody>
              <a:bodyPr vert="horz" wrap="square" lIns="0" tIns="0" rIns="0" bIns="0" rtlCol="0" anchor="t">
                <a:spAutoFit/>
              </a:bodyPr>
              <a:lstStyle>
                <a:lvl1pPr algn="l" defTabSz="951304" rtl="0" eaLnBrk="1" latinLnBrk="0" hangingPunct="1">
                  <a:lnSpc>
                    <a:spcPct val="100000"/>
                  </a:lnSpc>
                  <a:spcBef>
                    <a:spcPct val="0"/>
                  </a:spcBef>
                  <a:buNone/>
                  <a:defRPr lang="en-US" sz="2040" b="0" kern="1200" cap="none" spc="-51" baseline="0">
                    <a:ln w="3175">
                      <a:noFill/>
                    </a:ln>
                    <a:solidFill>
                      <a:schemeClr val="tx1"/>
                    </a:solidFill>
                    <a:effectLst/>
                    <a:latin typeface="+mj-lt"/>
                    <a:ea typeface="+mn-ea"/>
                    <a:cs typeface="Segoe UI" pitchFamily="34" charset="0"/>
                  </a:defRPr>
                </a:lvl1pPr>
              </a:lstStyle>
              <a:p>
                <a:pPr>
                  <a:defRPr/>
                </a:pPr>
                <a:r>
                  <a:rPr lang="en-US" sz="1200" spc="0" dirty="0">
                    <a:solidFill>
                      <a:srgbClr val="000000"/>
                    </a:solidFill>
                    <a:latin typeface="Segoe UI Semilight" panose="020B0402040204020203" pitchFamily="34" charset="0"/>
                    <a:cs typeface="Segoe UI Semilight" panose="020B0402040204020203" pitchFamily="34" charset="0"/>
                  </a:rPr>
                  <a:t>of surveyed enterprises experienced a cyber breach in the past year with an </a:t>
                </a:r>
                <a:r>
                  <a:rPr lang="en-US" sz="1200" spc="0" dirty="0">
                    <a:solidFill>
                      <a:srgbClr val="008575"/>
                    </a:solidFill>
                    <a:cs typeface="Segoe UI Semilight" panose="020B0402040204020203" pitchFamily="34" charset="0"/>
                  </a:rPr>
                  <a:t>average cost of $4.72M per data breach</a:t>
                </a:r>
                <a:r>
                  <a:rPr lang="en-US" sz="1200" spc="0" baseline="30000" dirty="0">
                    <a:latin typeface="Segoe UI Semilight" panose="020B0402040204020203" pitchFamily="34" charset="0"/>
                    <a:cs typeface="Segoe UI Semilight" panose="020B0402040204020203" pitchFamily="34" charset="0"/>
                  </a:rPr>
                  <a:t>2</a:t>
                </a:r>
              </a:p>
            </p:txBody>
          </p:sp>
          <p:grpSp>
            <p:nvGrpSpPr>
              <p:cNvPr id="46" name="Group 45">
                <a:extLst>
                  <a:ext uri="{FF2B5EF4-FFF2-40B4-BE49-F238E27FC236}">
                    <a16:creationId xmlns:a16="http://schemas.microsoft.com/office/drawing/2014/main" id="{DE15371D-D4DF-4F14-A673-4F879F4CD3F6}"/>
                  </a:ext>
                </a:extLst>
              </p:cNvPr>
              <p:cNvGrpSpPr/>
              <p:nvPr/>
            </p:nvGrpSpPr>
            <p:grpSpPr>
              <a:xfrm>
                <a:off x="6379463" y="4833438"/>
                <a:ext cx="5223574" cy="492443"/>
                <a:chOff x="6379463" y="4675034"/>
                <a:chExt cx="5223574" cy="492443"/>
              </a:xfrm>
            </p:grpSpPr>
            <p:sp>
              <p:nvSpPr>
                <p:cNvPr id="25" name="Title 5">
                  <a:extLst>
                    <a:ext uri="{FF2B5EF4-FFF2-40B4-BE49-F238E27FC236}">
                      <a16:creationId xmlns:a16="http://schemas.microsoft.com/office/drawing/2014/main" id="{E4CA694E-6A68-438D-8593-766F4724BB6B}"/>
                    </a:ext>
                  </a:extLst>
                </p:cNvPr>
                <p:cNvSpPr txBox="1">
                  <a:spLocks/>
                </p:cNvSpPr>
                <p:nvPr/>
              </p:nvSpPr>
              <p:spPr>
                <a:xfrm>
                  <a:off x="6379463" y="4675034"/>
                  <a:ext cx="815872" cy="492443"/>
                </a:xfrm>
                <a:prstGeom prst="rect">
                  <a:avLst/>
                </a:prstGeom>
              </p:spPr>
              <p:txBody>
                <a:bodyPr vert="horz" wrap="square" lIns="0" tIns="0" rIns="0" bIns="0" rtlCol="0" anchor="t">
                  <a:spAutoFit/>
                </a:bodyPr>
                <a:lstStyle>
                  <a:lvl1pPr algn="l" defTabSz="951304" rtl="0" eaLnBrk="1" latinLnBrk="0" hangingPunct="1">
                    <a:lnSpc>
                      <a:spcPct val="100000"/>
                    </a:lnSpc>
                    <a:spcBef>
                      <a:spcPct val="0"/>
                    </a:spcBef>
                    <a:buNone/>
                    <a:defRPr lang="en-US" sz="2040" b="0" kern="1200" cap="none" spc="-51" baseline="0">
                      <a:ln w="3175">
                        <a:noFill/>
                      </a:ln>
                      <a:solidFill>
                        <a:schemeClr val="tx1"/>
                      </a:solidFill>
                      <a:effectLst/>
                      <a:latin typeface="+mj-lt"/>
                      <a:ea typeface="+mn-ea"/>
                      <a:cs typeface="Segoe UI" pitchFamily="34" charset="0"/>
                    </a:defRPr>
                  </a:lvl1pPr>
                </a:lstStyle>
                <a:p>
                  <a:pPr lvl="0">
                    <a:defRPr/>
                  </a:pPr>
                  <a:r>
                    <a:rPr lang="en-US" sz="3200" spc="0" dirty="0">
                      <a:solidFill>
                        <a:srgbClr val="008575"/>
                      </a:solidFill>
                      <a:cs typeface="Segoe UI Semilight" panose="020B0402040204020203" pitchFamily="34" charset="0"/>
                    </a:rPr>
                    <a:t>79%</a:t>
                  </a:r>
                </a:p>
              </p:txBody>
            </p:sp>
            <p:grpSp>
              <p:nvGrpSpPr>
                <p:cNvPr id="45" name="Group 44">
                  <a:extLst>
                    <a:ext uri="{FF2B5EF4-FFF2-40B4-BE49-F238E27FC236}">
                      <a16:creationId xmlns:a16="http://schemas.microsoft.com/office/drawing/2014/main" id="{D0AB069E-6124-4B46-AAF1-B62601CA9DB0}"/>
                    </a:ext>
                  </a:extLst>
                </p:cNvPr>
                <p:cNvGrpSpPr/>
                <p:nvPr/>
              </p:nvGrpSpPr>
              <p:grpSpPr>
                <a:xfrm>
                  <a:off x="7344076" y="4799018"/>
                  <a:ext cx="4258961" cy="244475"/>
                  <a:chOff x="7344076" y="4799018"/>
                  <a:chExt cx="4258961" cy="244475"/>
                </a:xfrm>
              </p:grpSpPr>
              <p:sp>
                <p:nvSpPr>
                  <p:cNvPr id="37" name="Rectangle: Rounded Corners 36">
                    <a:extLst>
                      <a:ext uri="{FF2B5EF4-FFF2-40B4-BE49-F238E27FC236}">
                        <a16:creationId xmlns:a16="http://schemas.microsoft.com/office/drawing/2014/main" id="{F53FF317-3378-4A3B-A1FC-E3748553A5CF}"/>
                      </a:ext>
                    </a:extLst>
                  </p:cNvPr>
                  <p:cNvSpPr/>
                  <p:nvPr/>
                </p:nvSpPr>
                <p:spPr bwMode="auto">
                  <a:xfrm>
                    <a:off x="7344076" y="4858156"/>
                    <a:ext cx="4258961" cy="126198"/>
                  </a:xfrm>
                  <a:prstGeom prst="roundRect">
                    <a:avLst>
                      <a:gd name="adj" fmla="val 50000"/>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rgbClr val="FFFFFF"/>
                        </a:solidFill>
                        <a:ea typeface="Segoe UI" pitchFamily="34" charset="0"/>
                        <a:cs typeface="Segoe UI" pitchFamily="34" charset="0"/>
                      </a:rPr>
                      <a:t>v</a:t>
                    </a:r>
                    <a:endParaRPr lang="en-IN" sz="2000" dirty="0" err="1">
                      <a:solidFill>
                        <a:srgbClr val="FFFFFF"/>
                      </a:solidFill>
                      <a:ea typeface="Segoe UI" pitchFamily="34" charset="0"/>
                      <a:cs typeface="Segoe UI" pitchFamily="34" charset="0"/>
                    </a:endParaRPr>
                  </a:p>
                </p:txBody>
              </p:sp>
              <p:sp>
                <p:nvSpPr>
                  <p:cNvPr id="38" name="Rectangle: Rounded Corners 37">
                    <a:extLst>
                      <a:ext uri="{FF2B5EF4-FFF2-40B4-BE49-F238E27FC236}">
                        <a16:creationId xmlns:a16="http://schemas.microsoft.com/office/drawing/2014/main" id="{6786C942-D9F2-49F8-8380-5CB6D5C5D05A}"/>
                      </a:ext>
                    </a:extLst>
                  </p:cNvPr>
                  <p:cNvSpPr/>
                  <p:nvPr/>
                </p:nvSpPr>
                <p:spPr bwMode="auto">
                  <a:xfrm>
                    <a:off x="7344076" y="4858156"/>
                    <a:ext cx="3344562" cy="126198"/>
                  </a:xfrm>
                  <a:prstGeom prst="roundRect">
                    <a:avLst>
                      <a:gd name="adj" fmla="val 50000"/>
                    </a:avLst>
                  </a:prstGeom>
                  <a:solidFill>
                    <a:srgbClr val="00857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sp>
                <p:nvSpPr>
                  <p:cNvPr id="39" name="Oval 38">
                    <a:extLst>
                      <a:ext uri="{FF2B5EF4-FFF2-40B4-BE49-F238E27FC236}">
                        <a16:creationId xmlns:a16="http://schemas.microsoft.com/office/drawing/2014/main" id="{8E71493A-BE2C-4310-A7A9-4A2BC8E3B9D5}"/>
                      </a:ext>
                    </a:extLst>
                  </p:cNvPr>
                  <p:cNvSpPr/>
                  <p:nvPr/>
                </p:nvSpPr>
                <p:spPr bwMode="auto">
                  <a:xfrm>
                    <a:off x="10545830" y="4799018"/>
                    <a:ext cx="244475" cy="244475"/>
                  </a:xfrm>
                  <a:prstGeom prst="ellipse">
                    <a:avLst/>
                  </a:prstGeom>
                  <a:solidFill>
                    <a:srgbClr val="008575"/>
                  </a:solidFill>
                  <a:ln>
                    <a:noFill/>
                    <a:headEnd type="none" w="med" len="med"/>
                    <a:tailEnd type="none" w="med" len="med"/>
                  </a:ln>
                  <a:effectLst>
                    <a:innerShdw blurRad="114300">
                      <a:prstClr val="black">
                        <a:alpha val="3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grpSp>
        </p:grpSp>
      </p:grpSp>
    </p:spTree>
    <p:extLst>
      <p:ext uri="{BB962C8B-B14F-4D97-AF65-F5344CB8AC3E}">
        <p14:creationId xmlns:p14="http://schemas.microsoft.com/office/powerpoint/2010/main" val="3945613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1.04167E-6 2.96296E-6 L 1.04167E-6 0.01898 " pathEditMode="relative" rAng="0" ptsTypes="AA">
                                      <p:cBhvr>
                                        <p:cTn id="9" dur="700" spd="-100000" fill="hold"/>
                                        <p:tgtEl>
                                          <p:spTgt spid="6"/>
                                        </p:tgtEl>
                                        <p:attrNameLst>
                                          <p:attrName>ppt_x</p:attrName>
                                          <p:attrName>ppt_y</p:attrName>
                                        </p:attrNameLst>
                                      </p:cBhvr>
                                      <p:rCtr x="0" y="949"/>
                                    </p:animMotion>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42" presetClass="path" presetSubtype="0" decel="100000" fill="hold" grpId="1" nodeType="withEffect">
                                  <p:stCondLst>
                                    <p:cond delay="0"/>
                                  </p:stCondLst>
                                  <p:childTnLst>
                                    <p:animMotion origin="layout" path="M -2.29167E-6 -2.96296E-6 L -2.29167E-6 0.01898 " pathEditMode="relative" rAng="0" ptsTypes="AA">
                                      <p:cBhvr>
                                        <p:cTn id="14" dur="700" spd="-100000" fill="hold"/>
                                        <p:tgtEl>
                                          <p:spTgt spid="3"/>
                                        </p:tgtEl>
                                        <p:attrNameLst>
                                          <p:attrName>ppt_x</p:attrName>
                                          <p:attrName>ppt_y</p:attrName>
                                        </p:attrNameLst>
                                      </p:cBhvr>
                                      <p:rCtr x="0"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D3F123-9CD7-49A2-A5AE-D5F33A05379C}"/>
              </a:ext>
            </a:extLst>
          </p:cNvPr>
          <p:cNvSpPr txBox="1"/>
          <p:nvPr/>
        </p:nvSpPr>
        <p:spPr>
          <a:xfrm>
            <a:off x="599706" y="1611642"/>
            <a:ext cx="11022381" cy="615553"/>
          </a:xfrm>
          <a:prstGeom prst="rect">
            <a:avLst/>
          </a:prstGeom>
          <a:noFill/>
        </p:spPr>
        <p:txBody>
          <a:bodyPr wrap="square" lIns="0" tIns="0" rIns="0" bIns="0" rtlCol="0">
            <a:spAutoFit/>
          </a:bodyPr>
          <a:lstStyle/>
          <a:p>
            <a:r>
              <a:rPr lang="en-US" sz="2000" dirty="0">
                <a:latin typeface="Segoe UI regular"/>
                <a:cs typeface="Segoe UI Semilight" panose="020B0402040204020203" pitchFamily="34" charset="0"/>
              </a:rPr>
              <a:t>Every function will need to come together</a:t>
            </a:r>
            <a:r>
              <a:rPr lang="en-US" sz="2000" dirty="0">
                <a:latin typeface="Segoe UI regular"/>
              </a:rPr>
              <a:t>—</a:t>
            </a:r>
            <a:r>
              <a:rPr lang="en-US" sz="2000" dirty="0">
                <a:latin typeface="Segoe UI regular"/>
                <a:cs typeface="Segoe UI Semilight" panose="020B0402040204020203" pitchFamily="34" charset="0"/>
              </a:rPr>
              <a:t>to reimagine how to empower employees, engage customers, optimize operations, and cultivate innovation.</a:t>
            </a:r>
          </a:p>
        </p:txBody>
      </p:sp>
      <p:sp>
        <p:nvSpPr>
          <p:cNvPr id="25" name="Rectangle 24">
            <a:extLst>
              <a:ext uri="{FF2B5EF4-FFF2-40B4-BE49-F238E27FC236}">
                <a16:creationId xmlns:a16="http://schemas.microsoft.com/office/drawing/2014/main" id="{4EBE78CB-A8F2-44C9-BB8C-1390736EDA77}"/>
              </a:ext>
            </a:extLst>
          </p:cNvPr>
          <p:cNvSpPr/>
          <p:nvPr/>
        </p:nvSpPr>
        <p:spPr bwMode="auto">
          <a:xfrm>
            <a:off x="-2" y="192"/>
            <a:ext cx="12192001" cy="1536508"/>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DF0187D5-B9C8-4A58-BC72-61A50CDE2475}"/>
              </a:ext>
            </a:extLst>
          </p:cNvPr>
          <p:cNvSpPr>
            <a:spLocks noGrp="1"/>
          </p:cNvSpPr>
          <p:nvPr>
            <p:ph type="title"/>
          </p:nvPr>
        </p:nvSpPr>
        <p:spPr>
          <a:xfrm>
            <a:off x="599706" y="588963"/>
            <a:ext cx="3638618" cy="492443"/>
          </a:xfrm>
        </p:spPr>
        <p:txBody>
          <a:bodyPr/>
          <a:lstStyle/>
          <a:p>
            <a:r>
              <a:rPr lang="en-US" sz="3200" dirty="0">
                <a:solidFill>
                  <a:srgbClr val="30E5D0"/>
                </a:solidFill>
              </a:rPr>
              <a:t>A holistic approach</a:t>
            </a:r>
          </a:p>
        </p:txBody>
      </p:sp>
      <p:grpSp>
        <p:nvGrpSpPr>
          <p:cNvPr id="29" name="Group 28">
            <a:extLst>
              <a:ext uri="{FF2B5EF4-FFF2-40B4-BE49-F238E27FC236}">
                <a16:creationId xmlns:a16="http://schemas.microsoft.com/office/drawing/2014/main" id="{085D2331-6650-4DC8-BF66-D15114E65639}"/>
              </a:ext>
            </a:extLst>
          </p:cNvPr>
          <p:cNvGrpSpPr/>
          <p:nvPr/>
        </p:nvGrpSpPr>
        <p:grpSpPr>
          <a:xfrm>
            <a:off x="1034882" y="2934822"/>
            <a:ext cx="6561562" cy="3191949"/>
            <a:chOff x="582606" y="2790189"/>
            <a:chExt cx="7156105" cy="3481171"/>
          </a:xfrm>
        </p:grpSpPr>
        <p:sp>
          <p:nvSpPr>
            <p:cNvPr id="7" name="Freeform: Shape 6">
              <a:extLst>
                <a:ext uri="{FF2B5EF4-FFF2-40B4-BE49-F238E27FC236}">
                  <a16:creationId xmlns:a16="http://schemas.microsoft.com/office/drawing/2014/main" id="{70DBB9F6-9608-4080-BB37-91F834431006}"/>
                </a:ext>
              </a:extLst>
            </p:cNvPr>
            <p:cNvSpPr/>
            <p:nvPr/>
          </p:nvSpPr>
          <p:spPr>
            <a:xfrm>
              <a:off x="582606" y="2790189"/>
              <a:ext cx="7081987" cy="3481171"/>
            </a:xfrm>
            <a:custGeom>
              <a:avLst/>
              <a:gdLst>
                <a:gd name="connsiteX0" fmla="*/ 1740282 w 7081987"/>
                <a:gd name="connsiteY0" fmla="*/ 3481395 h 3481171"/>
                <a:gd name="connsiteX1" fmla="*/ 509559 w 7081987"/>
                <a:gd name="connsiteY1" fmla="*/ 2971793 h 3481171"/>
                <a:gd name="connsiteX2" fmla="*/ -42 w 7081987"/>
                <a:gd name="connsiteY2" fmla="*/ 1741072 h 3481171"/>
                <a:gd name="connsiteX3" fmla="*/ 509559 w 7081987"/>
                <a:gd name="connsiteY3" fmla="*/ 510609 h 3481171"/>
                <a:gd name="connsiteX4" fmla="*/ 1740282 w 7081987"/>
                <a:gd name="connsiteY4" fmla="*/ 1008 h 3481171"/>
                <a:gd name="connsiteX5" fmla="*/ 2888560 w 7081987"/>
                <a:gd name="connsiteY5" fmla="*/ 433319 h 3481171"/>
                <a:gd name="connsiteX6" fmla="*/ 2892167 w 7081987"/>
                <a:gd name="connsiteY6" fmla="*/ 487937 h 3481171"/>
                <a:gd name="connsiteX7" fmla="*/ 2837626 w 7081987"/>
                <a:gd name="connsiteY7" fmla="*/ 491338 h 3481171"/>
                <a:gd name="connsiteX8" fmla="*/ 2837549 w 7081987"/>
                <a:gd name="connsiteY8" fmla="*/ 491287 h 3481171"/>
                <a:gd name="connsiteX9" fmla="*/ 1740282 w 7081987"/>
                <a:gd name="connsiteY9" fmla="*/ 79071 h 3481171"/>
                <a:gd name="connsiteX10" fmla="*/ 564178 w 7081987"/>
                <a:gd name="connsiteY10" fmla="*/ 565228 h 3481171"/>
                <a:gd name="connsiteX11" fmla="*/ 77248 w 7081987"/>
                <a:gd name="connsiteY11" fmla="*/ 1741072 h 3481171"/>
                <a:gd name="connsiteX12" fmla="*/ 564178 w 7081987"/>
                <a:gd name="connsiteY12" fmla="*/ 2917175 h 3481171"/>
                <a:gd name="connsiteX13" fmla="*/ 1740282 w 7081987"/>
                <a:gd name="connsiteY13" fmla="*/ 3404104 h 3481171"/>
                <a:gd name="connsiteX14" fmla="*/ 2628864 w 7081987"/>
                <a:gd name="connsiteY14" fmla="*/ 3146470 h 3481171"/>
                <a:gd name="connsiteX15" fmla="*/ 3611484 w 7081987"/>
                <a:gd name="connsiteY15" fmla="*/ 1716339 h 3481171"/>
                <a:gd name="connsiteX16" fmla="*/ 4610077 w 7081987"/>
                <a:gd name="connsiteY16" fmla="*/ 268948 h 3481171"/>
                <a:gd name="connsiteX17" fmla="*/ 5540139 w 7081987"/>
                <a:gd name="connsiteY17" fmla="*/ 235 h 3481171"/>
                <a:gd name="connsiteX18" fmla="*/ 6770603 w 7081987"/>
                <a:gd name="connsiteY18" fmla="*/ 509837 h 3481171"/>
                <a:gd name="connsiteX19" fmla="*/ 7077704 w 7081987"/>
                <a:gd name="connsiteY19" fmla="*/ 925916 h 3481171"/>
                <a:gd name="connsiteX20" fmla="*/ 7061730 w 7081987"/>
                <a:gd name="connsiteY20" fmla="*/ 977443 h 3481171"/>
                <a:gd name="connsiteX21" fmla="*/ 7010203 w 7081987"/>
                <a:gd name="connsiteY21" fmla="*/ 961212 h 3481171"/>
                <a:gd name="connsiteX22" fmla="*/ 6715985 w 7081987"/>
                <a:gd name="connsiteY22" fmla="*/ 565228 h 3481171"/>
                <a:gd name="connsiteX23" fmla="*/ 5540139 w 7081987"/>
                <a:gd name="connsiteY23" fmla="*/ 78298 h 3481171"/>
                <a:gd name="connsiteX24" fmla="*/ 4651556 w 7081987"/>
                <a:gd name="connsiteY24" fmla="*/ 335933 h 3481171"/>
                <a:gd name="connsiteX25" fmla="*/ 3681818 w 7081987"/>
                <a:gd name="connsiteY25" fmla="*/ 1750347 h 3481171"/>
                <a:gd name="connsiteX26" fmla="*/ 2670086 w 7081987"/>
                <a:gd name="connsiteY26" fmla="*/ 3213455 h 3481171"/>
                <a:gd name="connsiteX27" fmla="*/ 1740282 w 7081987"/>
                <a:gd name="connsiteY27" fmla="*/ 3481395 h 348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81987" h="3481171">
                  <a:moveTo>
                    <a:pt x="1740282" y="3481395"/>
                  </a:moveTo>
                  <a:cubicBezTo>
                    <a:pt x="1278484" y="3482515"/>
                    <a:pt x="835388" y="3299046"/>
                    <a:pt x="509559" y="2971793"/>
                  </a:cubicBezTo>
                  <a:cubicBezTo>
                    <a:pt x="182211" y="2646040"/>
                    <a:pt x="-1279" y="2202883"/>
                    <a:pt x="-42" y="1741072"/>
                  </a:cubicBezTo>
                  <a:cubicBezTo>
                    <a:pt x="-1181" y="1279340"/>
                    <a:pt x="182299" y="836337"/>
                    <a:pt x="509559" y="510609"/>
                  </a:cubicBezTo>
                  <a:cubicBezTo>
                    <a:pt x="835308" y="183233"/>
                    <a:pt x="1278455" y="-255"/>
                    <a:pt x="1740282" y="1008"/>
                  </a:cubicBezTo>
                  <a:cubicBezTo>
                    <a:pt x="2162854" y="828"/>
                    <a:pt x="2571025" y="154507"/>
                    <a:pt x="2888560" y="433319"/>
                  </a:cubicBezTo>
                  <a:cubicBezTo>
                    <a:pt x="2904534" y="447463"/>
                    <a:pt x="2906131" y="471809"/>
                    <a:pt x="2892167" y="487937"/>
                  </a:cubicBezTo>
                  <a:cubicBezTo>
                    <a:pt x="2878049" y="503937"/>
                    <a:pt x="2853625" y="505482"/>
                    <a:pt x="2837626" y="491338"/>
                  </a:cubicBezTo>
                  <a:cubicBezTo>
                    <a:pt x="2837600" y="491338"/>
                    <a:pt x="2837575" y="491312"/>
                    <a:pt x="2837549" y="491287"/>
                  </a:cubicBezTo>
                  <a:cubicBezTo>
                    <a:pt x="2534003" y="225176"/>
                    <a:pt x="2143970" y="78633"/>
                    <a:pt x="1740282" y="79071"/>
                  </a:cubicBezTo>
                  <a:cubicBezTo>
                    <a:pt x="1299076" y="77680"/>
                    <a:pt x="875620" y="252717"/>
                    <a:pt x="564178" y="565228"/>
                  </a:cubicBezTo>
                  <a:cubicBezTo>
                    <a:pt x="251440" y="876476"/>
                    <a:pt x="76120" y="1299848"/>
                    <a:pt x="77248" y="1741072"/>
                  </a:cubicBezTo>
                  <a:cubicBezTo>
                    <a:pt x="75965" y="2182401"/>
                    <a:pt x="251304" y="2605901"/>
                    <a:pt x="564178" y="2917175"/>
                  </a:cubicBezTo>
                  <a:cubicBezTo>
                    <a:pt x="875494" y="3229969"/>
                    <a:pt x="1298966" y="3405302"/>
                    <a:pt x="1740282" y="3404104"/>
                  </a:cubicBezTo>
                  <a:cubicBezTo>
                    <a:pt x="2054931" y="3404300"/>
                    <a:pt x="2363114" y="3314940"/>
                    <a:pt x="2628864" y="3146470"/>
                  </a:cubicBezTo>
                  <a:cubicBezTo>
                    <a:pt x="3094668" y="2851220"/>
                    <a:pt x="3357456" y="2274376"/>
                    <a:pt x="3611484" y="1716339"/>
                  </a:cubicBezTo>
                  <a:cubicBezTo>
                    <a:pt x="3869119" y="1153150"/>
                    <a:pt x="4133194" y="570638"/>
                    <a:pt x="4610077" y="268948"/>
                  </a:cubicBezTo>
                  <a:cubicBezTo>
                    <a:pt x="4888374" y="93035"/>
                    <a:pt x="5210907" y="-152"/>
                    <a:pt x="5540139" y="235"/>
                  </a:cubicBezTo>
                  <a:cubicBezTo>
                    <a:pt x="6001898" y="-1105"/>
                    <a:pt x="6445004" y="182409"/>
                    <a:pt x="6770603" y="509837"/>
                  </a:cubicBezTo>
                  <a:cubicBezTo>
                    <a:pt x="6893263" y="632342"/>
                    <a:pt x="6996781" y="772598"/>
                    <a:pt x="7077704" y="925916"/>
                  </a:cubicBezTo>
                  <a:cubicBezTo>
                    <a:pt x="7087237" y="944595"/>
                    <a:pt x="7080151" y="967447"/>
                    <a:pt x="7061730" y="977443"/>
                  </a:cubicBezTo>
                  <a:cubicBezTo>
                    <a:pt x="7042975" y="986796"/>
                    <a:pt x="7020200" y="979607"/>
                    <a:pt x="7010203" y="961212"/>
                  </a:cubicBezTo>
                  <a:cubicBezTo>
                    <a:pt x="6932475" y="815262"/>
                    <a:pt x="6833311" y="681782"/>
                    <a:pt x="6715985" y="565228"/>
                  </a:cubicBezTo>
                  <a:cubicBezTo>
                    <a:pt x="6404787" y="252382"/>
                    <a:pt x="5981390" y="77062"/>
                    <a:pt x="5540139" y="78298"/>
                  </a:cubicBezTo>
                  <a:cubicBezTo>
                    <a:pt x="5225489" y="78092"/>
                    <a:pt x="4917281" y="167440"/>
                    <a:pt x="4651556" y="335933"/>
                  </a:cubicBezTo>
                  <a:cubicBezTo>
                    <a:pt x="4193996" y="624484"/>
                    <a:pt x="3933527" y="1196175"/>
                    <a:pt x="3681818" y="1750347"/>
                  </a:cubicBezTo>
                  <a:cubicBezTo>
                    <a:pt x="3424183" y="2317144"/>
                    <a:pt x="3155470" y="2906097"/>
                    <a:pt x="2670086" y="3213455"/>
                  </a:cubicBezTo>
                  <a:cubicBezTo>
                    <a:pt x="2391866" y="3389234"/>
                    <a:pt x="2069358" y="3482170"/>
                    <a:pt x="1740282" y="3481395"/>
                  </a:cubicBezTo>
                  <a:close/>
                </a:path>
              </a:pathLst>
            </a:custGeom>
            <a:solidFill>
              <a:srgbClr val="008575"/>
            </a:solidFill>
            <a:ln w="25749"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FC03F84B-EFC7-4CAC-A4A8-88734DEE36FD}"/>
                </a:ext>
              </a:extLst>
            </p:cNvPr>
            <p:cNvSpPr/>
            <p:nvPr/>
          </p:nvSpPr>
          <p:spPr>
            <a:xfrm>
              <a:off x="3324005" y="3133384"/>
              <a:ext cx="232390" cy="232496"/>
            </a:xfrm>
            <a:custGeom>
              <a:avLst/>
              <a:gdLst>
                <a:gd name="connsiteX0" fmla="*/ 194309 w 232390"/>
                <a:gd name="connsiteY0" fmla="*/ 30352 h 232496"/>
                <a:gd name="connsiteX1" fmla="*/ 202295 w 232390"/>
                <a:gd name="connsiteY1" fmla="*/ 194723 h 232496"/>
                <a:gd name="connsiteX2" fmla="*/ 37925 w 232390"/>
                <a:gd name="connsiteY2" fmla="*/ 202452 h 232496"/>
                <a:gd name="connsiteX3" fmla="*/ 30196 w 232390"/>
                <a:gd name="connsiteY3" fmla="*/ 38338 h 232496"/>
                <a:gd name="connsiteX4" fmla="*/ 194309 w 232390"/>
                <a:gd name="connsiteY4" fmla="*/ 30352 h 23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90" h="232496">
                  <a:moveTo>
                    <a:pt x="194309" y="30352"/>
                  </a:moveTo>
                  <a:cubicBezTo>
                    <a:pt x="241714" y="73635"/>
                    <a:pt x="245295" y="147060"/>
                    <a:pt x="202295" y="194723"/>
                  </a:cubicBezTo>
                  <a:cubicBezTo>
                    <a:pt x="159013" y="242205"/>
                    <a:pt x="85458" y="245657"/>
                    <a:pt x="37925" y="202452"/>
                  </a:cubicBezTo>
                  <a:cubicBezTo>
                    <a:pt x="-9506" y="159272"/>
                    <a:pt x="-12984" y="85795"/>
                    <a:pt x="30196" y="38338"/>
                  </a:cubicBezTo>
                  <a:cubicBezTo>
                    <a:pt x="73323" y="-9169"/>
                    <a:pt x="146775" y="-12751"/>
                    <a:pt x="194309" y="30352"/>
                  </a:cubicBezTo>
                  <a:close/>
                </a:path>
              </a:pathLst>
            </a:custGeom>
            <a:solidFill>
              <a:srgbClr val="008575"/>
            </a:solidFill>
            <a:ln w="25749" cap="flat">
              <a:noFill/>
              <a:prstDash val="solid"/>
              <a:miter/>
            </a:ln>
          </p:spPr>
          <p:txBody>
            <a:bodyPr rtlCol="0" anchor="ctr"/>
            <a:lstStyle/>
            <a:p>
              <a:endParaRPr lang="en-IN"/>
            </a:p>
          </p:txBody>
        </p:sp>
        <p:sp>
          <p:nvSpPr>
            <p:cNvPr id="9" name="Freeform: Shape 8">
              <a:extLst>
                <a:ext uri="{FF2B5EF4-FFF2-40B4-BE49-F238E27FC236}">
                  <a16:creationId xmlns:a16="http://schemas.microsoft.com/office/drawing/2014/main" id="{07DDC43B-3961-4FA6-9AD4-67FDA09E87EF}"/>
                </a:ext>
              </a:extLst>
            </p:cNvPr>
            <p:cNvSpPr/>
            <p:nvPr/>
          </p:nvSpPr>
          <p:spPr>
            <a:xfrm>
              <a:off x="7506087" y="3612800"/>
              <a:ext cx="232624" cy="232690"/>
            </a:xfrm>
            <a:custGeom>
              <a:avLst/>
              <a:gdLst>
                <a:gd name="connsiteX0" fmla="*/ 12523 w 232624"/>
                <a:gd name="connsiteY0" fmla="*/ 169002 h 232690"/>
                <a:gd name="connsiteX1" fmla="*/ 168651 w 232624"/>
                <a:gd name="connsiteY1" fmla="*/ 220529 h 232690"/>
                <a:gd name="connsiteX2" fmla="*/ 220178 w 232624"/>
                <a:gd name="connsiteY2" fmla="*/ 64144 h 232690"/>
                <a:gd name="connsiteX3" fmla="*/ 64050 w 232624"/>
                <a:gd name="connsiteY3" fmla="*/ 12617 h 232690"/>
                <a:gd name="connsiteX4" fmla="*/ 12317 w 232624"/>
                <a:gd name="connsiteY4" fmla="*/ 168589 h 232690"/>
                <a:gd name="connsiteX5" fmla="*/ 12523 w 232624"/>
                <a:gd name="connsiteY5" fmla="*/ 169002 h 23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24" h="232690">
                  <a:moveTo>
                    <a:pt x="12523" y="169002"/>
                  </a:moveTo>
                  <a:cubicBezTo>
                    <a:pt x="41482" y="226248"/>
                    <a:pt x="111301" y="249307"/>
                    <a:pt x="168651" y="220529"/>
                  </a:cubicBezTo>
                  <a:cubicBezTo>
                    <a:pt x="225949" y="191467"/>
                    <a:pt x="248955" y="121571"/>
                    <a:pt x="220178" y="64144"/>
                  </a:cubicBezTo>
                  <a:cubicBezTo>
                    <a:pt x="191219" y="6898"/>
                    <a:pt x="121400" y="-16160"/>
                    <a:pt x="64050" y="12617"/>
                  </a:cubicBezTo>
                  <a:cubicBezTo>
                    <a:pt x="6701" y="41395"/>
                    <a:pt x="-16461" y="111214"/>
                    <a:pt x="12317" y="168589"/>
                  </a:cubicBezTo>
                  <a:cubicBezTo>
                    <a:pt x="12369" y="168718"/>
                    <a:pt x="12446" y="168873"/>
                    <a:pt x="12523" y="169002"/>
                  </a:cubicBezTo>
                  <a:close/>
                </a:path>
              </a:pathLst>
            </a:custGeom>
            <a:solidFill>
              <a:srgbClr val="008575"/>
            </a:solidFill>
            <a:ln w="25749" cap="flat">
              <a:noFill/>
              <a:prstDash val="solid"/>
              <a:miter/>
            </a:ln>
          </p:spPr>
          <p:txBody>
            <a:bodyPr rtlCol="0" anchor="ctr"/>
            <a:lstStyle/>
            <a:p>
              <a:endParaRPr lang="en-IN"/>
            </a:p>
          </p:txBody>
        </p:sp>
      </p:grpSp>
      <p:grpSp>
        <p:nvGrpSpPr>
          <p:cNvPr id="28" name="Group 27">
            <a:extLst>
              <a:ext uri="{FF2B5EF4-FFF2-40B4-BE49-F238E27FC236}">
                <a16:creationId xmlns:a16="http://schemas.microsoft.com/office/drawing/2014/main" id="{4C20FF94-C15C-43C5-8509-35CEAE6DB36C}"/>
              </a:ext>
            </a:extLst>
          </p:cNvPr>
          <p:cNvGrpSpPr/>
          <p:nvPr/>
        </p:nvGrpSpPr>
        <p:grpSpPr>
          <a:xfrm>
            <a:off x="4544215" y="2934586"/>
            <a:ext cx="6612903" cy="3192894"/>
            <a:chOff x="4409920" y="2789932"/>
            <a:chExt cx="7212098" cy="3482202"/>
          </a:xfrm>
        </p:grpSpPr>
        <p:sp>
          <p:nvSpPr>
            <p:cNvPr id="10" name="Freeform: Shape 9">
              <a:extLst>
                <a:ext uri="{FF2B5EF4-FFF2-40B4-BE49-F238E27FC236}">
                  <a16:creationId xmlns:a16="http://schemas.microsoft.com/office/drawing/2014/main" id="{47AB5809-3985-4EBC-8D37-C66A6A7F983D}"/>
                </a:ext>
              </a:extLst>
            </p:cNvPr>
            <p:cNvSpPr/>
            <p:nvPr/>
          </p:nvSpPr>
          <p:spPr>
            <a:xfrm>
              <a:off x="4484601" y="2789932"/>
              <a:ext cx="7137417" cy="3482202"/>
            </a:xfrm>
            <a:custGeom>
              <a:avLst/>
              <a:gdLst>
                <a:gd name="connsiteX0" fmla="*/ 5396780 w 7137417"/>
                <a:gd name="connsiteY0" fmla="*/ 3481651 h 3482202"/>
                <a:gd name="connsiteX1" fmla="*/ 4249274 w 7137417"/>
                <a:gd name="connsiteY1" fmla="*/ 3049082 h 3482202"/>
                <a:gd name="connsiteX2" fmla="*/ 4245666 w 7137417"/>
                <a:gd name="connsiteY2" fmla="*/ 2994464 h 3482202"/>
                <a:gd name="connsiteX3" fmla="*/ 4300208 w 7137417"/>
                <a:gd name="connsiteY3" fmla="*/ 2991063 h 3482202"/>
                <a:gd name="connsiteX4" fmla="*/ 4300286 w 7137417"/>
                <a:gd name="connsiteY4" fmla="*/ 2991115 h 3482202"/>
                <a:gd name="connsiteX5" fmla="*/ 5397553 w 7137417"/>
                <a:gd name="connsiteY5" fmla="*/ 3403330 h 3482202"/>
                <a:gd name="connsiteX6" fmla="*/ 6573398 w 7137417"/>
                <a:gd name="connsiteY6" fmla="*/ 2916401 h 3482202"/>
                <a:gd name="connsiteX7" fmla="*/ 7060328 w 7137417"/>
                <a:gd name="connsiteY7" fmla="*/ 1740298 h 3482202"/>
                <a:gd name="connsiteX8" fmla="*/ 6572625 w 7137417"/>
                <a:gd name="connsiteY8" fmla="*/ 565484 h 3482202"/>
                <a:gd name="connsiteX9" fmla="*/ 5396780 w 7137417"/>
                <a:gd name="connsiteY9" fmla="*/ 78555 h 3482202"/>
                <a:gd name="connsiteX10" fmla="*/ 4508454 w 7137417"/>
                <a:gd name="connsiteY10" fmla="*/ 336189 h 3482202"/>
                <a:gd name="connsiteX11" fmla="*/ 3525577 w 7137417"/>
                <a:gd name="connsiteY11" fmla="*/ 1766062 h 3482202"/>
                <a:gd name="connsiteX12" fmla="*/ 2526727 w 7137417"/>
                <a:gd name="connsiteY12" fmla="*/ 3213196 h 3482202"/>
                <a:gd name="connsiteX13" fmla="*/ 1597180 w 7137417"/>
                <a:gd name="connsiteY13" fmla="*/ 3482424 h 3482202"/>
                <a:gd name="connsiteX14" fmla="*/ 366458 w 7137417"/>
                <a:gd name="connsiteY14" fmla="*/ 2972823 h 3482202"/>
                <a:gd name="connsiteX15" fmla="*/ 3450 w 7137417"/>
                <a:gd name="connsiteY15" fmla="*/ 2441065 h 3482202"/>
                <a:gd name="connsiteX16" fmla="*/ 22567 w 7137417"/>
                <a:gd name="connsiteY16" fmla="*/ 2389873 h 3482202"/>
                <a:gd name="connsiteX17" fmla="*/ 23288 w 7137417"/>
                <a:gd name="connsiteY17" fmla="*/ 2389538 h 3482202"/>
                <a:gd name="connsiteX18" fmla="*/ 74712 w 7137417"/>
                <a:gd name="connsiteY18" fmla="*/ 2409118 h 3482202"/>
                <a:gd name="connsiteX19" fmla="*/ 74815 w 7137417"/>
                <a:gd name="connsiteY19" fmla="*/ 2409376 h 3482202"/>
                <a:gd name="connsiteX20" fmla="*/ 421591 w 7137417"/>
                <a:gd name="connsiteY20" fmla="*/ 2916916 h 3482202"/>
                <a:gd name="connsiteX21" fmla="*/ 1597695 w 7137417"/>
                <a:gd name="connsiteY21" fmla="*/ 3403845 h 3482202"/>
                <a:gd name="connsiteX22" fmla="*/ 2485762 w 7137417"/>
                <a:gd name="connsiteY22" fmla="*/ 3146211 h 3482202"/>
                <a:gd name="connsiteX23" fmla="*/ 3455758 w 7137417"/>
                <a:gd name="connsiteY23" fmla="*/ 1732054 h 3482202"/>
                <a:gd name="connsiteX24" fmla="*/ 4467491 w 7137417"/>
                <a:gd name="connsiteY24" fmla="*/ 268947 h 3482202"/>
                <a:gd name="connsiteX25" fmla="*/ 5397295 w 7137417"/>
                <a:gd name="connsiteY25" fmla="*/ 234 h 3482202"/>
                <a:gd name="connsiteX26" fmla="*/ 6627759 w 7137417"/>
                <a:gd name="connsiteY26" fmla="*/ 509835 h 3482202"/>
                <a:gd name="connsiteX27" fmla="*/ 7137361 w 7137417"/>
                <a:gd name="connsiteY27" fmla="*/ 1740298 h 3482202"/>
                <a:gd name="connsiteX28" fmla="*/ 6627759 w 7137417"/>
                <a:gd name="connsiteY28" fmla="*/ 2971019 h 3482202"/>
                <a:gd name="connsiteX29" fmla="*/ 5396780 w 7137417"/>
                <a:gd name="connsiteY29" fmla="*/ 3481651 h 348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37417" h="3482202">
                  <a:moveTo>
                    <a:pt x="5396780" y="3481651"/>
                  </a:moveTo>
                  <a:cubicBezTo>
                    <a:pt x="4974439" y="3481656"/>
                    <a:pt x="4566525" y="3327890"/>
                    <a:pt x="4249274" y="3049082"/>
                  </a:cubicBezTo>
                  <a:cubicBezTo>
                    <a:pt x="4233300" y="3034938"/>
                    <a:pt x="4231703" y="3010592"/>
                    <a:pt x="4245666" y="2994464"/>
                  </a:cubicBezTo>
                  <a:cubicBezTo>
                    <a:pt x="4259785" y="2978465"/>
                    <a:pt x="4284209" y="2976919"/>
                    <a:pt x="4300208" y="2991063"/>
                  </a:cubicBezTo>
                  <a:cubicBezTo>
                    <a:pt x="4300234" y="2991063"/>
                    <a:pt x="4300260" y="2991089"/>
                    <a:pt x="4300286" y="2991115"/>
                  </a:cubicBezTo>
                  <a:cubicBezTo>
                    <a:pt x="4603831" y="3257225"/>
                    <a:pt x="4993864" y="3403740"/>
                    <a:pt x="5397553" y="3403330"/>
                  </a:cubicBezTo>
                  <a:cubicBezTo>
                    <a:pt x="5838778" y="3404459"/>
                    <a:pt x="6262149" y="3229143"/>
                    <a:pt x="6573398" y="2916401"/>
                  </a:cubicBezTo>
                  <a:cubicBezTo>
                    <a:pt x="6886193" y="2605075"/>
                    <a:pt x="7061513" y="2181626"/>
                    <a:pt x="7060328" y="1740298"/>
                  </a:cubicBezTo>
                  <a:cubicBezTo>
                    <a:pt x="7061101" y="1299305"/>
                    <a:pt x="6885497" y="876294"/>
                    <a:pt x="6572625" y="565484"/>
                  </a:cubicBezTo>
                  <a:cubicBezTo>
                    <a:pt x="6261377" y="252741"/>
                    <a:pt x="5838005" y="77421"/>
                    <a:pt x="5396780" y="78555"/>
                  </a:cubicBezTo>
                  <a:cubicBezTo>
                    <a:pt x="5082182" y="78168"/>
                    <a:pt x="4774025" y="167542"/>
                    <a:pt x="4508454" y="336189"/>
                  </a:cubicBezTo>
                  <a:cubicBezTo>
                    <a:pt x="4042393" y="631181"/>
                    <a:pt x="3779605" y="1208025"/>
                    <a:pt x="3525577" y="1766062"/>
                  </a:cubicBezTo>
                  <a:cubicBezTo>
                    <a:pt x="3267942" y="2329251"/>
                    <a:pt x="3003867" y="2911505"/>
                    <a:pt x="2526727" y="3213196"/>
                  </a:cubicBezTo>
                  <a:cubicBezTo>
                    <a:pt x="2248790" y="3389500"/>
                    <a:pt x="1926334" y="3482893"/>
                    <a:pt x="1597180" y="3482424"/>
                  </a:cubicBezTo>
                  <a:cubicBezTo>
                    <a:pt x="1135369" y="3483661"/>
                    <a:pt x="692212" y="3300171"/>
                    <a:pt x="366458" y="2972823"/>
                  </a:cubicBezTo>
                  <a:cubicBezTo>
                    <a:pt x="213319" y="2819788"/>
                    <a:pt x="90196" y="2639418"/>
                    <a:pt x="3450" y="2441065"/>
                  </a:cubicBezTo>
                  <a:cubicBezTo>
                    <a:pt x="-5412" y="2421639"/>
                    <a:pt x="3141" y="2398735"/>
                    <a:pt x="22567" y="2389873"/>
                  </a:cubicBezTo>
                  <a:cubicBezTo>
                    <a:pt x="22799" y="2389744"/>
                    <a:pt x="23056" y="2389641"/>
                    <a:pt x="23288" y="2389538"/>
                  </a:cubicBezTo>
                  <a:cubicBezTo>
                    <a:pt x="42894" y="2380752"/>
                    <a:pt x="65901" y="2389512"/>
                    <a:pt x="74712" y="2409118"/>
                  </a:cubicBezTo>
                  <a:cubicBezTo>
                    <a:pt x="74738" y="2409195"/>
                    <a:pt x="74789" y="2409298"/>
                    <a:pt x="74815" y="2409376"/>
                  </a:cubicBezTo>
                  <a:cubicBezTo>
                    <a:pt x="157799" y="2598660"/>
                    <a:pt x="275410" y="2770785"/>
                    <a:pt x="421591" y="2916916"/>
                  </a:cubicBezTo>
                  <a:cubicBezTo>
                    <a:pt x="732866" y="3229787"/>
                    <a:pt x="1156366" y="3405128"/>
                    <a:pt x="1597695" y="3403845"/>
                  </a:cubicBezTo>
                  <a:cubicBezTo>
                    <a:pt x="1912190" y="3404113"/>
                    <a:pt x="2220244" y="3314745"/>
                    <a:pt x="2485762" y="3146211"/>
                  </a:cubicBezTo>
                  <a:cubicBezTo>
                    <a:pt x="2943580" y="2856629"/>
                    <a:pt x="3204049" y="2284938"/>
                    <a:pt x="3455758" y="1732054"/>
                  </a:cubicBezTo>
                  <a:cubicBezTo>
                    <a:pt x="3713393" y="1165258"/>
                    <a:pt x="3982106" y="576305"/>
                    <a:pt x="4467491" y="268947"/>
                  </a:cubicBezTo>
                  <a:cubicBezTo>
                    <a:pt x="4745633" y="92931"/>
                    <a:pt x="5068140" y="-256"/>
                    <a:pt x="5397295" y="234"/>
                  </a:cubicBezTo>
                  <a:cubicBezTo>
                    <a:pt x="5859028" y="-951"/>
                    <a:pt x="6302083" y="182536"/>
                    <a:pt x="6627759" y="509835"/>
                  </a:cubicBezTo>
                  <a:cubicBezTo>
                    <a:pt x="6955239" y="835408"/>
                    <a:pt x="7138752" y="1278514"/>
                    <a:pt x="7137361" y="1740298"/>
                  </a:cubicBezTo>
                  <a:cubicBezTo>
                    <a:pt x="7138623" y="2202134"/>
                    <a:pt x="6955136" y="2645266"/>
                    <a:pt x="6627759" y="2971019"/>
                  </a:cubicBezTo>
                  <a:cubicBezTo>
                    <a:pt x="6302057" y="3298736"/>
                    <a:pt x="5858822" y="3482597"/>
                    <a:pt x="5396780" y="3481651"/>
                  </a:cubicBezTo>
                  <a:close/>
                </a:path>
              </a:pathLst>
            </a:custGeom>
            <a:solidFill>
              <a:srgbClr val="30E5D0"/>
            </a:solidFill>
            <a:ln w="25749" cap="flat">
              <a:noFill/>
              <a:prstDash val="solid"/>
              <a:miter/>
            </a:ln>
          </p:spPr>
          <p:txBody>
            <a:bodyPr rtlCol="0" anchor="ctr"/>
            <a:lstStyle/>
            <a:p>
              <a:endParaRPr lang="en-IN" dirty="0"/>
            </a:p>
          </p:txBody>
        </p:sp>
        <p:sp>
          <p:nvSpPr>
            <p:cNvPr id="26" name="Freeform: Shape 25">
              <a:extLst>
                <a:ext uri="{FF2B5EF4-FFF2-40B4-BE49-F238E27FC236}">
                  <a16:creationId xmlns:a16="http://schemas.microsoft.com/office/drawing/2014/main" id="{43E84737-4ED0-42BD-B98E-83D328595147}"/>
                </a:ext>
              </a:extLst>
            </p:cNvPr>
            <p:cNvSpPr/>
            <p:nvPr/>
          </p:nvSpPr>
          <p:spPr>
            <a:xfrm>
              <a:off x="4409920" y="5103896"/>
              <a:ext cx="232619" cy="232619"/>
            </a:xfrm>
            <a:custGeom>
              <a:avLst/>
              <a:gdLst>
                <a:gd name="connsiteX0" fmla="*/ 8570 w 232619"/>
                <a:gd name="connsiteY0" fmla="*/ 160335 h 232619"/>
                <a:gd name="connsiteX1" fmla="*/ 72335 w 232619"/>
                <a:gd name="connsiteY1" fmla="*/ 8898 h 232619"/>
                <a:gd name="connsiteX2" fmla="*/ 72463 w 232619"/>
                <a:gd name="connsiteY2" fmla="*/ 8846 h 232619"/>
                <a:gd name="connsiteX3" fmla="*/ 223901 w 232619"/>
                <a:gd name="connsiteY3" fmla="*/ 72611 h 232619"/>
                <a:gd name="connsiteX4" fmla="*/ 223953 w 232619"/>
                <a:gd name="connsiteY4" fmla="*/ 72740 h 232619"/>
                <a:gd name="connsiteX5" fmla="*/ 160188 w 232619"/>
                <a:gd name="connsiteY5" fmla="*/ 224177 h 232619"/>
                <a:gd name="connsiteX6" fmla="*/ 160059 w 232619"/>
                <a:gd name="connsiteY6" fmla="*/ 224229 h 232619"/>
                <a:gd name="connsiteX7" fmla="*/ 8621 w 232619"/>
                <a:gd name="connsiteY7" fmla="*/ 160464 h 232619"/>
                <a:gd name="connsiteX8" fmla="*/ 8570 w 232619"/>
                <a:gd name="connsiteY8" fmla="*/ 160335 h 23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9" h="232619">
                  <a:moveTo>
                    <a:pt x="8570" y="160335"/>
                  </a:moveTo>
                  <a:cubicBezTo>
                    <a:pt x="-15648" y="100899"/>
                    <a:pt x="12924" y="33090"/>
                    <a:pt x="72335" y="8898"/>
                  </a:cubicBezTo>
                  <a:cubicBezTo>
                    <a:pt x="72386" y="8872"/>
                    <a:pt x="72412" y="8872"/>
                    <a:pt x="72463" y="8846"/>
                  </a:cubicBezTo>
                  <a:cubicBezTo>
                    <a:pt x="131900" y="-15371"/>
                    <a:pt x="199709" y="13200"/>
                    <a:pt x="223901" y="72611"/>
                  </a:cubicBezTo>
                  <a:cubicBezTo>
                    <a:pt x="223927" y="72662"/>
                    <a:pt x="223927" y="72688"/>
                    <a:pt x="223953" y="72740"/>
                  </a:cubicBezTo>
                  <a:cubicBezTo>
                    <a:pt x="248170" y="132176"/>
                    <a:pt x="219598" y="199960"/>
                    <a:pt x="160188" y="224177"/>
                  </a:cubicBezTo>
                  <a:cubicBezTo>
                    <a:pt x="160136" y="224203"/>
                    <a:pt x="160111" y="224203"/>
                    <a:pt x="160059" y="224229"/>
                  </a:cubicBezTo>
                  <a:cubicBezTo>
                    <a:pt x="100623" y="248446"/>
                    <a:pt x="32813" y="219875"/>
                    <a:pt x="8621" y="160464"/>
                  </a:cubicBezTo>
                  <a:cubicBezTo>
                    <a:pt x="8596" y="160413"/>
                    <a:pt x="8596" y="160387"/>
                    <a:pt x="8570" y="160335"/>
                  </a:cubicBezTo>
                  <a:close/>
                </a:path>
              </a:pathLst>
            </a:custGeom>
            <a:solidFill>
              <a:srgbClr val="30E5D0"/>
            </a:solidFill>
            <a:ln w="25749"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A019F1E0-05F8-4269-A007-676DD45E70B6}"/>
                </a:ext>
              </a:extLst>
            </p:cNvPr>
            <p:cNvSpPr/>
            <p:nvPr/>
          </p:nvSpPr>
          <p:spPr>
            <a:xfrm>
              <a:off x="8648136" y="5695400"/>
              <a:ext cx="232389" cy="232399"/>
            </a:xfrm>
            <a:custGeom>
              <a:avLst/>
              <a:gdLst>
                <a:gd name="connsiteX0" fmla="*/ 194202 w 232389"/>
                <a:gd name="connsiteY0" fmla="*/ 30255 h 232399"/>
                <a:gd name="connsiteX1" fmla="*/ 30089 w 232389"/>
                <a:gd name="connsiteY1" fmla="*/ 38242 h 232399"/>
                <a:gd name="connsiteX2" fmla="*/ 37818 w 232389"/>
                <a:gd name="connsiteY2" fmla="*/ 202355 h 232399"/>
                <a:gd name="connsiteX3" fmla="*/ 202189 w 232389"/>
                <a:gd name="connsiteY3" fmla="*/ 194626 h 232399"/>
                <a:gd name="connsiteX4" fmla="*/ 194202 w 232389"/>
                <a:gd name="connsiteY4" fmla="*/ 30255 h 23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89" h="232399">
                  <a:moveTo>
                    <a:pt x="194202" y="30255"/>
                  </a:moveTo>
                  <a:cubicBezTo>
                    <a:pt x="146618" y="-12718"/>
                    <a:pt x="73268" y="-9137"/>
                    <a:pt x="30089" y="38242"/>
                  </a:cubicBezTo>
                  <a:cubicBezTo>
                    <a:pt x="-12936" y="85750"/>
                    <a:pt x="-9484" y="159099"/>
                    <a:pt x="37818" y="202355"/>
                  </a:cubicBezTo>
                  <a:cubicBezTo>
                    <a:pt x="85351" y="245561"/>
                    <a:pt x="158906" y="242108"/>
                    <a:pt x="202189" y="194626"/>
                  </a:cubicBezTo>
                  <a:cubicBezTo>
                    <a:pt x="245317" y="147015"/>
                    <a:pt x="241762" y="73461"/>
                    <a:pt x="194202" y="30255"/>
                  </a:cubicBezTo>
                  <a:close/>
                </a:path>
              </a:pathLst>
            </a:custGeom>
            <a:solidFill>
              <a:srgbClr val="30E5D0"/>
            </a:solidFill>
            <a:ln w="25749" cap="flat">
              <a:noFill/>
              <a:prstDash val="solid"/>
              <a:miter/>
            </a:ln>
          </p:spPr>
          <p:txBody>
            <a:bodyPr rtlCol="0" anchor="ctr"/>
            <a:lstStyle/>
            <a:p>
              <a:endParaRPr lang="en-IN"/>
            </a:p>
          </p:txBody>
        </p:sp>
      </p:grpSp>
      <p:sp>
        <p:nvSpPr>
          <p:cNvPr id="17" name="Title 3">
            <a:extLst>
              <a:ext uri="{FF2B5EF4-FFF2-40B4-BE49-F238E27FC236}">
                <a16:creationId xmlns:a16="http://schemas.microsoft.com/office/drawing/2014/main" id="{8CDC2A21-98CA-48CC-8C0B-171F02B77BB6}"/>
              </a:ext>
            </a:extLst>
          </p:cNvPr>
          <p:cNvSpPr txBox="1">
            <a:spLocks/>
          </p:cNvSpPr>
          <p:nvPr/>
        </p:nvSpPr>
        <p:spPr>
          <a:xfrm>
            <a:off x="2147390" y="4782276"/>
            <a:ext cx="963768" cy="276999"/>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lgn="ctr" defTabSz="913927" fontAlgn="base">
              <a:lnSpc>
                <a:spcPct val="90000"/>
              </a:lnSpc>
              <a:spcAft>
                <a:spcPts val="600"/>
              </a:spcAft>
              <a:defRPr/>
            </a:pPr>
            <a:r>
              <a:rPr lang="en-US" sz="2000" spc="0" dirty="0">
                <a:ln>
                  <a:noFill/>
                </a:ln>
                <a:solidFill>
                  <a:srgbClr val="008575"/>
                </a:solidFill>
                <a:cs typeface="Segoe UI"/>
              </a:rPr>
              <a:t>People</a:t>
            </a:r>
          </a:p>
        </p:txBody>
      </p:sp>
      <p:sp>
        <p:nvSpPr>
          <p:cNvPr id="31" name="people_12" title="Icon of three people">
            <a:extLst>
              <a:ext uri="{FF2B5EF4-FFF2-40B4-BE49-F238E27FC236}">
                <a16:creationId xmlns:a16="http://schemas.microsoft.com/office/drawing/2014/main" id="{5F8FBBF5-31F2-43F4-A3EE-6F182F3DE231}"/>
              </a:ext>
            </a:extLst>
          </p:cNvPr>
          <p:cNvSpPr>
            <a:spLocks noChangeAspect="1" noEditPoints="1"/>
          </p:cNvSpPr>
          <p:nvPr/>
        </p:nvSpPr>
        <p:spPr bwMode="auto">
          <a:xfrm>
            <a:off x="2284059" y="4002792"/>
            <a:ext cx="690430" cy="589061"/>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5875" cap="sq">
            <a:solidFill>
              <a:srgbClr val="00857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Title 3">
            <a:extLst>
              <a:ext uri="{FF2B5EF4-FFF2-40B4-BE49-F238E27FC236}">
                <a16:creationId xmlns:a16="http://schemas.microsoft.com/office/drawing/2014/main" id="{99A8A84B-C8BD-4B31-A42B-CE796FB760F0}"/>
              </a:ext>
            </a:extLst>
          </p:cNvPr>
          <p:cNvSpPr txBox="1">
            <a:spLocks/>
          </p:cNvSpPr>
          <p:nvPr/>
        </p:nvSpPr>
        <p:spPr>
          <a:xfrm>
            <a:off x="5528827" y="4782276"/>
            <a:ext cx="963768" cy="276999"/>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lgn="ctr" defTabSz="913927" fontAlgn="base">
              <a:lnSpc>
                <a:spcPct val="90000"/>
              </a:lnSpc>
              <a:spcAft>
                <a:spcPts val="600"/>
              </a:spcAft>
              <a:defRPr/>
            </a:pPr>
            <a:r>
              <a:rPr lang="en-US" sz="2000" spc="0" dirty="0">
                <a:ln>
                  <a:noFill/>
                </a:ln>
                <a:solidFill>
                  <a:srgbClr val="008575"/>
                </a:solidFill>
                <a:cs typeface="Segoe UI"/>
              </a:rPr>
              <a:t>Places</a:t>
            </a:r>
          </a:p>
        </p:txBody>
      </p:sp>
      <p:sp>
        <p:nvSpPr>
          <p:cNvPr id="32" name="location_3" title="Icon of a map with a pin in it">
            <a:extLst>
              <a:ext uri="{FF2B5EF4-FFF2-40B4-BE49-F238E27FC236}">
                <a16:creationId xmlns:a16="http://schemas.microsoft.com/office/drawing/2014/main" id="{62B1AEA8-B652-4986-B57F-EB7A4B83E426}"/>
              </a:ext>
            </a:extLst>
          </p:cNvPr>
          <p:cNvSpPr>
            <a:spLocks noChangeAspect="1" noEditPoints="1"/>
          </p:cNvSpPr>
          <p:nvPr/>
        </p:nvSpPr>
        <p:spPr bwMode="auto">
          <a:xfrm>
            <a:off x="5660132" y="4002792"/>
            <a:ext cx="701158" cy="589061"/>
          </a:xfrm>
          <a:custGeom>
            <a:avLst/>
            <a:gdLst>
              <a:gd name="T0" fmla="*/ 84 w 360"/>
              <a:gd name="T1" fmla="*/ 109 h 302"/>
              <a:gd name="T2" fmla="*/ 276 w 360"/>
              <a:gd name="T3" fmla="*/ 109 h 302"/>
              <a:gd name="T4" fmla="*/ 360 w 360"/>
              <a:gd name="T5" fmla="*/ 302 h 302"/>
              <a:gd name="T6" fmla="*/ 0 w 360"/>
              <a:gd name="T7" fmla="*/ 302 h 302"/>
              <a:gd name="T8" fmla="*/ 84 w 360"/>
              <a:gd name="T9" fmla="*/ 109 h 302"/>
              <a:gd name="T10" fmla="*/ 180 w 360"/>
              <a:gd name="T11" fmla="*/ 72 h 302"/>
              <a:gd name="T12" fmla="*/ 216 w 360"/>
              <a:gd name="T13" fmla="*/ 36 h 302"/>
              <a:gd name="T14" fmla="*/ 180 w 360"/>
              <a:gd name="T15" fmla="*/ 0 h 302"/>
              <a:gd name="T16" fmla="*/ 144 w 360"/>
              <a:gd name="T17" fmla="*/ 36 h 302"/>
              <a:gd name="T18" fmla="*/ 180 w 360"/>
              <a:gd name="T19" fmla="*/ 72 h 302"/>
              <a:gd name="T20" fmla="*/ 180 w 360"/>
              <a:gd name="T21" fmla="*/ 72 h 302"/>
              <a:gd name="T22" fmla="*/ 180 w 360"/>
              <a:gd name="T23" fmla="*/ 216 h 302"/>
              <a:gd name="T24" fmla="*/ 36 w 360"/>
              <a:gd name="T25" fmla="*/ 218 h 302"/>
              <a:gd name="T26" fmla="*/ 323 w 360"/>
              <a:gd name="T27" fmla="*/ 218 h 302"/>
              <a:gd name="T28" fmla="*/ 111 w 360"/>
              <a:gd name="T29" fmla="*/ 218 h 302"/>
              <a:gd name="T30" fmla="*/ 94 w 360"/>
              <a:gd name="T31" fmla="*/ 302 h 302"/>
              <a:gd name="T32" fmla="*/ 267 w 360"/>
              <a:gd name="T33" fmla="*/ 302 h 302"/>
              <a:gd name="T34" fmla="*/ 222 w 360"/>
              <a:gd name="T35" fmla="*/ 109 h 302"/>
              <a:gd name="T36" fmla="*/ 236 w 360"/>
              <a:gd name="T37" fmla="*/ 169 h 302"/>
              <a:gd name="T38" fmla="*/ 302 w 360"/>
              <a:gd name="T39" fmla="*/ 16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302">
                <a:moveTo>
                  <a:pt x="84" y="109"/>
                </a:moveTo>
                <a:cubicBezTo>
                  <a:pt x="276" y="109"/>
                  <a:pt x="276" y="109"/>
                  <a:pt x="276" y="109"/>
                </a:cubicBezTo>
                <a:cubicBezTo>
                  <a:pt x="360" y="302"/>
                  <a:pt x="360" y="302"/>
                  <a:pt x="360" y="302"/>
                </a:cubicBezTo>
                <a:cubicBezTo>
                  <a:pt x="0" y="302"/>
                  <a:pt x="0" y="302"/>
                  <a:pt x="0" y="302"/>
                </a:cubicBezTo>
                <a:lnTo>
                  <a:pt x="84" y="109"/>
                </a:lnTo>
                <a:close/>
                <a:moveTo>
                  <a:pt x="180" y="72"/>
                </a:moveTo>
                <a:cubicBezTo>
                  <a:pt x="200" y="72"/>
                  <a:pt x="216" y="56"/>
                  <a:pt x="216" y="36"/>
                </a:cubicBezTo>
                <a:cubicBezTo>
                  <a:pt x="216" y="16"/>
                  <a:pt x="200" y="0"/>
                  <a:pt x="180" y="0"/>
                </a:cubicBezTo>
                <a:cubicBezTo>
                  <a:pt x="160" y="0"/>
                  <a:pt x="144" y="16"/>
                  <a:pt x="144" y="36"/>
                </a:cubicBezTo>
                <a:cubicBezTo>
                  <a:pt x="144" y="56"/>
                  <a:pt x="160" y="72"/>
                  <a:pt x="180" y="72"/>
                </a:cubicBezTo>
                <a:close/>
                <a:moveTo>
                  <a:pt x="180" y="72"/>
                </a:moveTo>
                <a:cubicBezTo>
                  <a:pt x="180" y="216"/>
                  <a:pt x="180" y="216"/>
                  <a:pt x="180" y="216"/>
                </a:cubicBezTo>
                <a:moveTo>
                  <a:pt x="36" y="218"/>
                </a:moveTo>
                <a:cubicBezTo>
                  <a:pt x="323" y="218"/>
                  <a:pt x="323" y="218"/>
                  <a:pt x="323" y="218"/>
                </a:cubicBezTo>
                <a:moveTo>
                  <a:pt x="111" y="218"/>
                </a:moveTo>
                <a:cubicBezTo>
                  <a:pt x="94" y="302"/>
                  <a:pt x="94" y="302"/>
                  <a:pt x="94" y="302"/>
                </a:cubicBezTo>
                <a:moveTo>
                  <a:pt x="267" y="302"/>
                </a:moveTo>
                <a:cubicBezTo>
                  <a:pt x="222" y="109"/>
                  <a:pt x="222" y="109"/>
                  <a:pt x="222" y="109"/>
                </a:cubicBezTo>
                <a:moveTo>
                  <a:pt x="236" y="169"/>
                </a:moveTo>
                <a:cubicBezTo>
                  <a:pt x="302" y="169"/>
                  <a:pt x="302" y="169"/>
                  <a:pt x="302" y="169"/>
                </a:cubicBezTo>
              </a:path>
            </a:pathLst>
          </a:custGeom>
          <a:noFill/>
          <a:ln w="15875" cap="sq">
            <a:solidFill>
              <a:srgbClr val="00857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
        <p:nvSpPr>
          <p:cNvPr id="19" name="Title 3">
            <a:extLst>
              <a:ext uri="{FF2B5EF4-FFF2-40B4-BE49-F238E27FC236}">
                <a16:creationId xmlns:a16="http://schemas.microsoft.com/office/drawing/2014/main" id="{FA1DD85C-1B80-4F6D-8FAF-BE524B3E0CDB}"/>
              </a:ext>
            </a:extLst>
          </p:cNvPr>
          <p:cNvSpPr txBox="1">
            <a:spLocks/>
          </p:cNvSpPr>
          <p:nvPr/>
        </p:nvSpPr>
        <p:spPr>
          <a:xfrm>
            <a:off x="8910263" y="4782276"/>
            <a:ext cx="1134347" cy="276999"/>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lgn="ctr" defTabSz="913927" fontAlgn="base">
              <a:lnSpc>
                <a:spcPct val="90000"/>
              </a:lnSpc>
              <a:spcAft>
                <a:spcPts val="600"/>
              </a:spcAft>
              <a:defRPr/>
            </a:pPr>
            <a:r>
              <a:rPr lang="en-US" sz="2000" spc="0" dirty="0">
                <a:ln>
                  <a:noFill/>
                </a:ln>
                <a:solidFill>
                  <a:srgbClr val="008575"/>
                </a:solidFill>
                <a:cs typeface="Segoe UI"/>
              </a:rPr>
              <a:t>Processes</a:t>
            </a:r>
          </a:p>
        </p:txBody>
      </p:sp>
      <p:sp>
        <p:nvSpPr>
          <p:cNvPr id="33" name="Processing_E9F5" title="Icon of two interlocked gears">
            <a:extLst>
              <a:ext uri="{FF2B5EF4-FFF2-40B4-BE49-F238E27FC236}">
                <a16:creationId xmlns:a16="http://schemas.microsoft.com/office/drawing/2014/main" id="{849D53A7-E6AB-44CE-8D32-5F7837CC8BBE}"/>
              </a:ext>
            </a:extLst>
          </p:cNvPr>
          <p:cNvSpPr>
            <a:spLocks noChangeAspect="1" noEditPoints="1"/>
          </p:cNvSpPr>
          <p:nvPr/>
        </p:nvSpPr>
        <p:spPr bwMode="auto">
          <a:xfrm>
            <a:off x="9139260" y="4002792"/>
            <a:ext cx="676353" cy="589061"/>
          </a:xfrm>
          <a:custGeom>
            <a:avLst/>
            <a:gdLst>
              <a:gd name="T0" fmla="*/ 924 w 3867"/>
              <a:gd name="T1" fmla="*/ 299 h 3367"/>
              <a:gd name="T2" fmla="*/ 1549 w 3867"/>
              <a:gd name="T3" fmla="*/ 924 h 3367"/>
              <a:gd name="T4" fmla="*/ 924 w 3867"/>
              <a:gd name="T5" fmla="*/ 1549 h 3367"/>
              <a:gd name="T6" fmla="*/ 299 w 3867"/>
              <a:gd name="T7" fmla="*/ 924 h 3367"/>
              <a:gd name="T8" fmla="*/ 924 w 3867"/>
              <a:gd name="T9" fmla="*/ 299 h 3367"/>
              <a:gd name="T10" fmla="*/ 1163 w 3867"/>
              <a:gd name="T11" fmla="*/ 347 h 3367"/>
              <a:gd name="T12" fmla="*/ 1307 w 3867"/>
              <a:gd name="T13" fmla="*/ 0 h 3367"/>
              <a:gd name="T14" fmla="*/ 1501 w 3867"/>
              <a:gd name="T15" fmla="*/ 685 h 3367"/>
              <a:gd name="T16" fmla="*/ 1848 w 3867"/>
              <a:gd name="T17" fmla="*/ 541 h 3367"/>
              <a:gd name="T18" fmla="*/ 1501 w 3867"/>
              <a:gd name="T19" fmla="*/ 1163 h 3367"/>
              <a:gd name="T20" fmla="*/ 1848 w 3867"/>
              <a:gd name="T21" fmla="*/ 1307 h 3367"/>
              <a:gd name="T22" fmla="*/ 1163 w 3867"/>
              <a:gd name="T23" fmla="*/ 1501 h 3367"/>
              <a:gd name="T24" fmla="*/ 1307 w 3867"/>
              <a:gd name="T25" fmla="*/ 1848 h 3367"/>
              <a:gd name="T26" fmla="*/ 685 w 3867"/>
              <a:gd name="T27" fmla="*/ 1501 h 3367"/>
              <a:gd name="T28" fmla="*/ 541 w 3867"/>
              <a:gd name="T29" fmla="*/ 1848 h 3367"/>
              <a:gd name="T30" fmla="*/ 347 w 3867"/>
              <a:gd name="T31" fmla="*/ 1163 h 3367"/>
              <a:gd name="T32" fmla="*/ 0 w 3867"/>
              <a:gd name="T33" fmla="*/ 1307 h 3367"/>
              <a:gd name="T34" fmla="*/ 0 w 3867"/>
              <a:gd name="T35" fmla="*/ 541 h 3367"/>
              <a:gd name="T36" fmla="*/ 347 w 3867"/>
              <a:gd name="T37" fmla="*/ 685 h 3367"/>
              <a:gd name="T38" fmla="*/ 685 w 3867"/>
              <a:gd name="T39" fmla="*/ 347 h 3367"/>
              <a:gd name="T40" fmla="*/ 541 w 3867"/>
              <a:gd name="T41" fmla="*/ 0 h 3367"/>
              <a:gd name="T42" fmla="*/ 2049 w 3867"/>
              <a:gd name="T43" fmla="*/ 2299 h 3367"/>
              <a:gd name="T44" fmla="*/ 2799 w 3867"/>
              <a:gd name="T45" fmla="*/ 3049 h 3367"/>
              <a:gd name="T46" fmla="*/ 3549 w 3867"/>
              <a:gd name="T47" fmla="*/ 2299 h 3367"/>
              <a:gd name="T48" fmla="*/ 2799 w 3867"/>
              <a:gd name="T49" fmla="*/ 1549 h 3367"/>
              <a:gd name="T50" fmla="*/ 2049 w 3867"/>
              <a:gd name="T51" fmla="*/ 2299 h 3367"/>
              <a:gd name="T52" fmla="*/ 2357 w 3867"/>
              <a:gd name="T53" fmla="*/ 1231 h 3367"/>
              <a:gd name="T54" fmla="*/ 2512 w 3867"/>
              <a:gd name="T55" fmla="*/ 1606 h 3367"/>
              <a:gd name="T56" fmla="*/ 2106 w 3867"/>
              <a:gd name="T57" fmla="*/ 2012 h 3367"/>
              <a:gd name="T58" fmla="*/ 1731 w 3867"/>
              <a:gd name="T59" fmla="*/ 1856 h 3367"/>
              <a:gd name="T60" fmla="*/ 2106 w 3867"/>
              <a:gd name="T61" fmla="*/ 2586 h 3367"/>
              <a:gd name="T62" fmla="*/ 1731 w 3867"/>
              <a:gd name="T63" fmla="*/ 2741 h 3367"/>
              <a:gd name="T64" fmla="*/ 2512 w 3867"/>
              <a:gd name="T65" fmla="*/ 2992 h 3367"/>
              <a:gd name="T66" fmla="*/ 2357 w 3867"/>
              <a:gd name="T67" fmla="*/ 3367 h 3367"/>
              <a:gd name="T68" fmla="*/ 3086 w 3867"/>
              <a:gd name="T69" fmla="*/ 2992 h 3367"/>
              <a:gd name="T70" fmla="*/ 3241 w 3867"/>
              <a:gd name="T71" fmla="*/ 3367 h 3367"/>
              <a:gd name="T72" fmla="*/ 3492 w 3867"/>
              <a:gd name="T73" fmla="*/ 2586 h 3367"/>
              <a:gd name="T74" fmla="*/ 3867 w 3867"/>
              <a:gd name="T75" fmla="*/ 2741 h 3367"/>
              <a:gd name="T76" fmla="*/ 3492 w 3867"/>
              <a:gd name="T77" fmla="*/ 2012 h 3367"/>
              <a:gd name="T78" fmla="*/ 3867 w 3867"/>
              <a:gd name="T79" fmla="*/ 1856 h 3367"/>
              <a:gd name="T80" fmla="*/ 3086 w 3867"/>
              <a:gd name="T81" fmla="*/ 1606 h 3367"/>
              <a:gd name="T82" fmla="*/ 3241 w 3867"/>
              <a:gd name="T83" fmla="*/ 1231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7" h="3367">
                <a:moveTo>
                  <a:pt x="924" y="299"/>
                </a:moveTo>
                <a:cubicBezTo>
                  <a:pt x="1269" y="299"/>
                  <a:pt x="1549" y="579"/>
                  <a:pt x="1549" y="924"/>
                </a:cubicBezTo>
                <a:cubicBezTo>
                  <a:pt x="1549" y="1269"/>
                  <a:pt x="1269" y="1549"/>
                  <a:pt x="924" y="1549"/>
                </a:cubicBezTo>
                <a:cubicBezTo>
                  <a:pt x="579" y="1549"/>
                  <a:pt x="299" y="1269"/>
                  <a:pt x="299" y="924"/>
                </a:cubicBezTo>
                <a:cubicBezTo>
                  <a:pt x="299" y="579"/>
                  <a:pt x="579" y="299"/>
                  <a:pt x="924" y="299"/>
                </a:cubicBezTo>
                <a:close/>
                <a:moveTo>
                  <a:pt x="1163" y="347"/>
                </a:moveTo>
                <a:cubicBezTo>
                  <a:pt x="1307" y="0"/>
                  <a:pt x="1307" y="0"/>
                  <a:pt x="1307" y="0"/>
                </a:cubicBezTo>
                <a:moveTo>
                  <a:pt x="1501" y="685"/>
                </a:moveTo>
                <a:cubicBezTo>
                  <a:pt x="1848" y="541"/>
                  <a:pt x="1848" y="541"/>
                  <a:pt x="1848" y="541"/>
                </a:cubicBezTo>
                <a:moveTo>
                  <a:pt x="1501" y="1163"/>
                </a:moveTo>
                <a:cubicBezTo>
                  <a:pt x="1848" y="1307"/>
                  <a:pt x="1848" y="1307"/>
                  <a:pt x="1848" y="1307"/>
                </a:cubicBezTo>
                <a:moveTo>
                  <a:pt x="1163" y="1501"/>
                </a:moveTo>
                <a:cubicBezTo>
                  <a:pt x="1307" y="1848"/>
                  <a:pt x="1307" y="1848"/>
                  <a:pt x="1307" y="1848"/>
                </a:cubicBezTo>
                <a:moveTo>
                  <a:pt x="685" y="1501"/>
                </a:moveTo>
                <a:cubicBezTo>
                  <a:pt x="541" y="1848"/>
                  <a:pt x="541" y="1848"/>
                  <a:pt x="541" y="1848"/>
                </a:cubicBezTo>
                <a:moveTo>
                  <a:pt x="347" y="1163"/>
                </a:moveTo>
                <a:cubicBezTo>
                  <a:pt x="0" y="1307"/>
                  <a:pt x="0" y="1307"/>
                  <a:pt x="0" y="1307"/>
                </a:cubicBezTo>
                <a:moveTo>
                  <a:pt x="0" y="541"/>
                </a:moveTo>
                <a:cubicBezTo>
                  <a:pt x="347" y="685"/>
                  <a:pt x="347" y="685"/>
                  <a:pt x="347" y="685"/>
                </a:cubicBezTo>
                <a:moveTo>
                  <a:pt x="685" y="347"/>
                </a:moveTo>
                <a:cubicBezTo>
                  <a:pt x="541" y="0"/>
                  <a:pt x="541" y="0"/>
                  <a:pt x="541" y="0"/>
                </a:cubicBezTo>
                <a:moveTo>
                  <a:pt x="2049" y="2299"/>
                </a:moveTo>
                <a:cubicBezTo>
                  <a:pt x="2049" y="2713"/>
                  <a:pt x="2385" y="3049"/>
                  <a:pt x="2799" y="3049"/>
                </a:cubicBezTo>
                <a:cubicBezTo>
                  <a:pt x="3213" y="3049"/>
                  <a:pt x="3549" y="2713"/>
                  <a:pt x="3549" y="2299"/>
                </a:cubicBezTo>
                <a:cubicBezTo>
                  <a:pt x="3549" y="1885"/>
                  <a:pt x="3213" y="1549"/>
                  <a:pt x="2799" y="1549"/>
                </a:cubicBezTo>
                <a:cubicBezTo>
                  <a:pt x="2385" y="1549"/>
                  <a:pt x="2049" y="1885"/>
                  <a:pt x="2049" y="2299"/>
                </a:cubicBezTo>
                <a:close/>
                <a:moveTo>
                  <a:pt x="2357" y="1231"/>
                </a:moveTo>
                <a:cubicBezTo>
                  <a:pt x="2512" y="1606"/>
                  <a:pt x="2512" y="1606"/>
                  <a:pt x="2512" y="1606"/>
                </a:cubicBezTo>
                <a:moveTo>
                  <a:pt x="2106" y="2012"/>
                </a:moveTo>
                <a:cubicBezTo>
                  <a:pt x="1731" y="1856"/>
                  <a:pt x="1731" y="1856"/>
                  <a:pt x="1731" y="1856"/>
                </a:cubicBezTo>
                <a:moveTo>
                  <a:pt x="2106" y="2586"/>
                </a:moveTo>
                <a:cubicBezTo>
                  <a:pt x="1731" y="2741"/>
                  <a:pt x="1731" y="2741"/>
                  <a:pt x="1731" y="2741"/>
                </a:cubicBezTo>
                <a:moveTo>
                  <a:pt x="2512" y="2992"/>
                </a:moveTo>
                <a:cubicBezTo>
                  <a:pt x="2357" y="3367"/>
                  <a:pt x="2357" y="3367"/>
                  <a:pt x="2357" y="3367"/>
                </a:cubicBezTo>
                <a:moveTo>
                  <a:pt x="3086" y="2992"/>
                </a:moveTo>
                <a:cubicBezTo>
                  <a:pt x="3241" y="3367"/>
                  <a:pt x="3241" y="3367"/>
                  <a:pt x="3241" y="3367"/>
                </a:cubicBezTo>
                <a:moveTo>
                  <a:pt x="3492" y="2586"/>
                </a:moveTo>
                <a:cubicBezTo>
                  <a:pt x="3867" y="2741"/>
                  <a:pt x="3867" y="2741"/>
                  <a:pt x="3867" y="2741"/>
                </a:cubicBezTo>
                <a:moveTo>
                  <a:pt x="3492" y="2012"/>
                </a:moveTo>
                <a:cubicBezTo>
                  <a:pt x="3867" y="1856"/>
                  <a:pt x="3867" y="1856"/>
                  <a:pt x="3867" y="1856"/>
                </a:cubicBezTo>
                <a:moveTo>
                  <a:pt x="3086" y="1606"/>
                </a:moveTo>
                <a:cubicBezTo>
                  <a:pt x="3241" y="1231"/>
                  <a:pt x="3241" y="1231"/>
                  <a:pt x="3241" y="1231"/>
                </a:cubicBezTo>
              </a:path>
            </a:pathLst>
          </a:custGeom>
          <a:noFill/>
          <a:ln w="15875" cap="flat">
            <a:solidFill>
              <a:srgbClr val="00857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08616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decel="100000" fill="hold" grpId="1" nodeType="withEffect">
                                  <p:stCondLst>
                                    <p:cond delay="0"/>
                                  </p:stCondLst>
                                  <p:childTnLst>
                                    <p:animMotion origin="layout" path="M 4.16667E-6 7.40741E-7 L 4.16667E-6 0.01898 " pathEditMode="relative" rAng="0" ptsTypes="AA">
                                      <p:cBhvr>
                                        <p:cTn id="9" dur="700" spd="-100000" fill="hold"/>
                                        <p:tgtEl>
                                          <p:spTgt spid="4"/>
                                        </p:tgtEl>
                                        <p:attrNameLst>
                                          <p:attrName>ppt_x</p:attrName>
                                          <p:attrName>ppt_y</p:attrName>
                                        </p:attrNameLst>
                                      </p:cBhvr>
                                      <p:rCtr x="0" y="949"/>
                                    </p:animMotion>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42" presetClass="path" presetSubtype="0" decel="100000" fill="hold" grpId="1" nodeType="withEffect">
                                  <p:stCondLst>
                                    <p:cond delay="0"/>
                                  </p:stCondLst>
                                  <p:childTnLst>
                                    <p:animMotion origin="layout" path="M -2.08333E-7 1.11111E-6 L -2.08333E-7 0.01898 " pathEditMode="relative" rAng="0" ptsTypes="AA">
                                      <p:cBhvr>
                                        <p:cTn id="14" dur="700" spd="-100000" fill="hold"/>
                                        <p:tgtEl>
                                          <p:spTgt spid="3"/>
                                        </p:tgtEl>
                                        <p:attrNameLst>
                                          <p:attrName>ppt_x</p:attrName>
                                          <p:attrName>ppt_y</p:attrName>
                                        </p:attrNameLst>
                                      </p:cBhvr>
                                      <p:rCtr x="0"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16FDBE6-D467-4AC3-A168-9ED4D73AEC91}"/>
              </a:ext>
            </a:extLst>
          </p:cNvPr>
          <p:cNvSpPr/>
          <p:nvPr/>
        </p:nvSpPr>
        <p:spPr bwMode="auto">
          <a:xfrm>
            <a:off x="0" y="96"/>
            <a:ext cx="12192001" cy="6857808"/>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952875C-C8DA-481A-BDC4-6DCF7D4357D1}"/>
              </a:ext>
            </a:extLst>
          </p:cNvPr>
          <p:cNvSpPr>
            <a:spLocks noGrp="1"/>
          </p:cNvSpPr>
          <p:nvPr>
            <p:ph type="title"/>
          </p:nvPr>
        </p:nvSpPr>
        <p:spPr>
          <a:xfrm>
            <a:off x="601663" y="2279207"/>
            <a:ext cx="3348037" cy="492443"/>
          </a:xfrm>
        </p:spPr>
        <p:txBody>
          <a:bodyPr/>
          <a:lstStyle/>
          <a:p>
            <a:r>
              <a:rPr lang="en-US" sz="3200" dirty="0">
                <a:solidFill>
                  <a:srgbClr val="30E5D0"/>
                </a:solidFill>
              </a:rPr>
              <a:t>Always-on culture</a:t>
            </a:r>
          </a:p>
        </p:txBody>
      </p:sp>
      <p:sp>
        <p:nvSpPr>
          <p:cNvPr id="14" name="TextBox 13">
            <a:extLst>
              <a:ext uri="{FF2B5EF4-FFF2-40B4-BE49-F238E27FC236}">
                <a16:creationId xmlns:a16="http://schemas.microsoft.com/office/drawing/2014/main" id="{6740F555-3BD1-4520-A0B2-6C0D70B0E785}"/>
              </a:ext>
            </a:extLst>
          </p:cNvPr>
          <p:cNvSpPr txBox="1"/>
          <p:nvPr/>
        </p:nvSpPr>
        <p:spPr>
          <a:xfrm>
            <a:off x="601663" y="2927793"/>
            <a:ext cx="4453557" cy="615553"/>
          </a:xfrm>
          <a:prstGeom prst="rect">
            <a:avLst/>
          </a:prstGeom>
          <a:noFill/>
        </p:spPr>
        <p:txBody>
          <a:bodyPr wrap="square" lIns="0" tIns="0" rIns="0" bIns="0" rtlCol="0">
            <a:spAutoFit/>
          </a:bodyPr>
          <a:lstStyle/>
          <a:p>
            <a:r>
              <a:rPr lang="en-US" sz="2000" dirty="0">
                <a:solidFill>
                  <a:schemeClr val="bg1"/>
                </a:solidFill>
                <a:latin typeface="Segoe UI regular"/>
                <a:cs typeface="Segoe UI" panose="020B0502040204020203" pitchFamily="34" charset="0"/>
              </a:rPr>
              <a:t>Supportive operations help employees thrive</a:t>
            </a:r>
            <a:r>
              <a:rPr lang="en-US" sz="2000" dirty="0">
                <a:solidFill>
                  <a:schemeClr val="bg1"/>
                </a:solidFill>
                <a:latin typeface="Segoe UI regular"/>
              </a:rPr>
              <a:t>—</a:t>
            </a:r>
            <a:r>
              <a:rPr lang="en-US" sz="2000" dirty="0">
                <a:solidFill>
                  <a:schemeClr val="bg1"/>
                </a:solidFill>
                <a:latin typeface="Segoe UI regular"/>
                <a:cs typeface="Segoe UI" panose="020B0502040204020203" pitchFamily="34" charset="0"/>
              </a:rPr>
              <a:t>instead of burn out.</a:t>
            </a:r>
          </a:p>
        </p:txBody>
      </p:sp>
      <p:grpSp>
        <p:nvGrpSpPr>
          <p:cNvPr id="4" name="Group 3">
            <a:extLst>
              <a:ext uri="{FF2B5EF4-FFF2-40B4-BE49-F238E27FC236}">
                <a16:creationId xmlns:a16="http://schemas.microsoft.com/office/drawing/2014/main" id="{5881209D-22D8-464E-91BE-C2A168CD660A}"/>
              </a:ext>
            </a:extLst>
          </p:cNvPr>
          <p:cNvGrpSpPr/>
          <p:nvPr/>
        </p:nvGrpSpPr>
        <p:grpSpPr>
          <a:xfrm>
            <a:off x="6390995" y="585788"/>
            <a:ext cx="5207415" cy="5683250"/>
            <a:chOff x="5971895" y="585788"/>
            <a:chExt cx="5207415" cy="5683250"/>
          </a:xfrm>
        </p:grpSpPr>
        <p:pic>
          <p:nvPicPr>
            <p:cNvPr id="20" name="Picture 19" descr="A person sitting at a desk with a computer&#10;&#10;Description automatically generated with medium confidence">
              <a:extLst>
                <a:ext uri="{FF2B5EF4-FFF2-40B4-BE49-F238E27FC236}">
                  <a16:creationId xmlns:a16="http://schemas.microsoft.com/office/drawing/2014/main" id="{5DB9DD71-BD06-4E4F-95FA-BB0BB9FB7F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895" y="957351"/>
              <a:ext cx="2438169" cy="2438169"/>
            </a:xfrm>
            <a:prstGeom prst="teardrop">
              <a:avLst/>
            </a:prstGeom>
            <a:effectLst>
              <a:outerShdw blurRad="63500" sx="102000" sy="102000" algn="ctr" rotWithShape="0">
                <a:prstClr val="black">
                  <a:alpha val="10000"/>
                </a:prstClr>
              </a:outerShdw>
            </a:effectLst>
          </p:spPr>
        </p:pic>
        <p:sp>
          <p:nvSpPr>
            <p:cNvPr id="21" name="TextBox 20">
              <a:extLst>
                <a:ext uri="{FF2B5EF4-FFF2-40B4-BE49-F238E27FC236}">
                  <a16:creationId xmlns:a16="http://schemas.microsoft.com/office/drawing/2014/main" id="{2FAF2CAB-0E58-4C36-B43D-32A0B496AD99}"/>
                </a:ext>
              </a:extLst>
            </p:cNvPr>
            <p:cNvSpPr txBox="1"/>
            <p:nvPr/>
          </p:nvSpPr>
          <p:spPr>
            <a:xfrm>
              <a:off x="7049615" y="585788"/>
              <a:ext cx="1360449" cy="307777"/>
            </a:xfrm>
            <a:prstGeom prst="rect">
              <a:avLst/>
            </a:prstGeom>
            <a:noFill/>
            <a:ln>
              <a:noFill/>
            </a:ln>
          </p:spPr>
          <p:txBody>
            <a:bodyPr wrap="square" lIns="0" tIns="0" rIns="0" bIns="0" rtlCol="0" anchor="ctr">
              <a:spAutoFit/>
            </a:bodyPr>
            <a:lstStyle/>
            <a:p>
              <a:pPr algn="r"/>
              <a:r>
                <a:rPr lang="en-US" sz="2000" dirty="0">
                  <a:solidFill>
                    <a:srgbClr val="30E5D0"/>
                  </a:solidFill>
                  <a:latin typeface="+mj-lt"/>
                </a:rPr>
                <a:t>at home</a:t>
              </a:r>
            </a:p>
          </p:txBody>
        </p:sp>
        <p:sp>
          <p:nvSpPr>
            <p:cNvPr id="22" name="TextBox 21">
              <a:extLst>
                <a:ext uri="{FF2B5EF4-FFF2-40B4-BE49-F238E27FC236}">
                  <a16:creationId xmlns:a16="http://schemas.microsoft.com/office/drawing/2014/main" id="{E9535BCF-61E0-4910-8492-9701AFB0BEFB}"/>
                </a:ext>
              </a:extLst>
            </p:cNvPr>
            <p:cNvSpPr txBox="1"/>
            <p:nvPr/>
          </p:nvSpPr>
          <p:spPr>
            <a:xfrm>
              <a:off x="8741141" y="2010697"/>
              <a:ext cx="1360449" cy="307777"/>
            </a:xfrm>
            <a:prstGeom prst="rect">
              <a:avLst/>
            </a:prstGeom>
            <a:noFill/>
            <a:ln>
              <a:noFill/>
            </a:ln>
          </p:spPr>
          <p:txBody>
            <a:bodyPr wrap="square" lIns="0" tIns="0" rIns="0" bIns="0" rtlCol="0" anchor="ctr">
              <a:spAutoFit/>
            </a:bodyPr>
            <a:lstStyle/>
            <a:p>
              <a:r>
                <a:rPr lang="en-US" sz="2000" dirty="0">
                  <a:solidFill>
                    <a:srgbClr val="30E5D0"/>
                  </a:solidFill>
                  <a:latin typeface="+mj-lt"/>
                </a:rPr>
                <a:t>on the go</a:t>
              </a:r>
            </a:p>
          </p:txBody>
        </p:sp>
        <p:pic>
          <p:nvPicPr>
            <p:cNvPr id="24" name="Picture 23">
              <a:extLst>
                <a:ext uri="{FF2B5EF4-FFF2-40B4-BE49-F238E27FC236}">
                  <a16:creationId xmlns:a16="http://schemas.microsoft.com/office/drawing/2014/main" id="{AA1E0B6D-8B61-4CFE-A95E-3647E3AFF7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8741141" y="2405960"/>
              <a:ext cx="2438169" cy="2438169"/>
            </a:xfrm>
            <a:prstGeom prst="teardrop">
              <a:avLst/>
            </a:prstGeom>
            <a:effectLst>
              <a:outerShdw blurRad="63500" sx="102000" sy="102000" algn="ctr" rotWithShape="0">
                <a:prstClr val="black">
                  <a:alpha val="10000"/>
                </a:prstClr>
              </a:outerShdw>
            </a:effectLst>
          </p:spPr>
        </p:pic>
        <p:sp>
          <p:nvSpPr>
            <p:cNvPr id="23" name="TextBox 22">
              <a:extLst>
                <a:ext uri="{FF2B5EF4-FFF2-40B4-BE49-F238E27FC236}">
                  <a16:creationId xmlns:a16="http://schemas.microsoft.com/office/drawing/2014/main" id="{245635A1-03CF-40AF-9F11-ADFE1DA80657}"/>
                </a:ext>
              </a:extLst>
            </p:cNvPr>
            <p:cNvSpPr txBox="1"/>
            <p:nvPr/>
          </p:nvSpPr>
          <p:spPr>
            <a:xfrm>
              <a:off x="6578205" y="3459306"/>
              <a:ext cx="1831859" cy="307777"/>
            </a:xfrm>
            <a:prstGeom prst="rect">
              <a:avLst/>
            </a:prstGeom>
            <a:noFill/>
            <a:ln>
              <a:noFill/>
            </a:ln>
          </p:spPr>
          <p:txBody>
            <a:bodyPr wrap="square" lIns="0" tIns="0" rIns="0" bIns="0" rtlCol="0" anchor="ctr">
              <a:spAutoFit/>
            </a:bodyPr>
            <a:lstStyle/>
            <a:p>
              <a:pPr algn="r"/>
              <a:r>
                <a:rPr lang="en-US" sz="2000" dirty="0">
                  <a:solidFill>
                    <a:srgbClr val="30E5D0"/>
                  </a:solidFill>
                  <a:latin typeface="+mj-lt"/>
                </a:rPr>
                <a:t>at the office</a:t>
              </a:r>
            </a:p>
          </p:txBody>
        </p:sp>
        <p:pic>
          <p:nvPicPr>
            <p:cNvPr id="25" name="Picture 24">
              <a:extLst>
                <a:ext uri="{FF2B5EF4-FFF2-40B4-BE49-F238E27FC236}">
                  <a16:creationId xmlns:a16="http://schemas.microsoft.com/office/drawing/2014/main" id="{8A788117-D171-46AA-9411-452801B0A5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71895" y="3830869"/>
              <a:ext cx="2438169" cy="2438169"/>
            </a:xfrm>
            <a:prstGeom prst="teardrop">
              <a:avLst/>
            </a:prstGeom>
            <a:effectLst>
              <a:outerShdw blurRad="63500" sx="102000" sy="102000" algn="ctr" rotWithShape="0">
                <a:prstClr val="black">
                  <a:alpha val="10000"/>
                </a:prstClr>
              </a:outerShdw>
            </a:effectLst>
          </p:spPr>
        </p:pic>
      </p:grpSp>
    </p:spTree>
    <p:extLst>
      <p:ext uri="{BB962C8B-B14F-4D97-AF65-F5344CB8AC3E}">
        <p14:creationId xmlns:p14="http://schemas.microsoft.com/office/powerpoint/2010/main" val="3234855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path" presetSubtype="0" decel="100000" fill="hold" grpId="1" nodeType="withEffect">
                                  <p:stCondLst>
                                    <p:cond delay="0"/>
                                  </p:stCondLst>
                                  <p:childTnLst>
                                    <p:animMotion origin="layout" path="M -4.58333E-6 7.40741E-7 L -4.58333E-6 0.01898 " pathEditMode="relative" rAng="0" ptsTypes="AA">
                                      <p:cBhvr>
                                        <p:cTn id="9" dur="700" spd="-100000" fill="hold"/>
                                        <p:tgtEl>
                                          <p:spTgt spid="14"/>
                                        </p:tgtEl>
                                        <p:attrNameLst>
                                          <p:attrName>ppt_x</p:attrName>
                                          <p:attrName>ppt_y</p:attrName>
                                        </p:attrNameLst>
                                      </p:cBhvr>
                                      <p:rCtr x="0" y="949"/>
                                    </p:animMotion>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decel="100000" fill="hold" grpId="1" nodeType="withEffect">
                                  <p:stCondLst>
                                    <p:cond delay="0"/>
                                  </p:stCondLst>
                                  <p:childTnLst>
                                    <p:animMotion origin="layout" path="M 3.125E-6 2.96296E-6 L 3.125E-6 0.01898 " pathEditMode="relative" rAng="0" ptsTypes="AA">
                                      <p:cBhvr>
                                        <p:cTn id="14" dur="700" spd="-100000" fill="hold"/>
                                        <p:tgtEl>
                                          <p:spTgt spid="2"/>
                                        </p:tgtEl>
                                        <p:attrNameLst>
                                          <p:attrName>ppt_x</p:attrName>
                                          <p:attrName>ppt_y</p:attrName>
                                        </p:attrNameLst>
                                      </p:cBhvr>
                                      <p:rCtr x="0"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83F1839-90DE-42FD-B79B-5F10D8EE0C34}"/>
              </a:ext>
            </a:extLst>
          </p:cNvPr>
          <p:cNvSpPr/>
          <p:nvPr/>
        </p:nvSpPr>
        <p:spPr bwMode="auto">
          <a:xfrm>
            <a:off x="-1" y="192"/>
            <a:ext cx="6096000" cy="6857808"/>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952875C-C8DA-481A-BDC4-6DCF7D4357D1}"/>
              </a:ext>
            </a:extLst>
          </p:cNvPr>
          <p:cNvSpPr>
            <a:spLocks noGrp="1"/>
          </p:cNvSpPr>
          <p:nvPr>
            <p:ph type="title"/>
          </p:nvPr>
        </p:nvSpPr>
        <p:spPr>
          <a:xfrm>
            <a:off x="600963" y="2279207"/>
            <a:ext cx="4420300" cy="492443"/>
          </a:xfrm>
        </p:spPr>
        <p:txBody>
          <a:bodyPr/>
          <a:lstStyle/>
          <a:p>
            <a:r>
              <a:rPr lang="en-US" sz="3200" dirty="0">
                <a:solidFill>
                  <a:srgbClr val="30E5D0"/>
                </a:solidFill>
              </a:rPr>
              <a:t>Pressure on the frontline</a:t>
            </a:r>
          </a:p>
        </p:txBody>
      </p:sp>
      <p:sp>
        <p:nvSpPr>
          <p:cNvPr id="16" name="TextBox 15">
            <a:extLst>
              <a:ext uri="{FF2B5EF4-FFF2-40B4-BE49-F238E27FC236}">
                <a16:creationId xmlns:a16="http://schemas.microsoft.com/office/drawing/2014/main" id="{CFFB5B22-755D-4EE0-8C25-8237ED270ED1}"/>
              </a:ext>
            </a:extLst>
          </p:cNvPr>
          <p:cNvSpPr txBox="1"/>
          <p:nvPr/>
        </p:nvSpPr>
        <p:spPr>
          <a:xfrm>
            <a:off x="600963" y="2927793"/>
            <a:ext cx="4379981" cy="923330"/>
          </a:xfrm>
          <a:prstGeom prst="rect">
            <a:avLst/>
          </a:prstGeom>
          <a:noFill/>
        </p:spPr>
        <p:txBody>
          <a:bodyPr wrap="square" lIns="0" tIns="0" rIns="0" bIns="0" rtlCol="0">
            <a:spAutoFit/>
          </a:bodyPr>
          <a:lstStyle/>
          <a:p>
            <a:r>
              <a:rPr lang="en-US" sz="2000" dirty="0">
                <a:solidFill>
                  <a:schemeClr val="bg1"/>
                </a:solidFill>
                <a:latin typeface="Segoe UI regular"/>
                <a:cs typeface="Segoe UI" panose="020B0502040204020203" pitchFamily="34" charset="0"/>
              </a:rPr>
              <a:t>The health &amp; safety, productivity, and satisfaction of frontline workers fuels brand reputation.</a:t>
            </a:r>
          </a:p>
        </p:txBody>
      </p:sp>
      <p:pic>
        <p:nvPicPr>
          <p:cNvPr id="18" name="Picture 17" descr="A person working on a machine&#10;&#10;Description automatically generated with medium confidence">
            <a:extLst>
              <a:ext uri="{FF2B5EF4-FFF2-40B4-BE49-F238E27FC236}">
                <a16:creationId xmlns:a16="http://schemas.microsoft.com/office/drawing/2014/main" id="{BC2F9AC8-11A5-42E5-AB8F-339637B63C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99" y="0"/>
            <a:ext cx="6096002" cy="6858000"/>
          </a:xfrm>
          <a:prstGeom prst="rect">
            <a:avLst/>
          </a:prstGeom>
        </p:spPr>
      </p:pic>
    </p:spTree>
    <p:extLst>
      <p:ext uri="{BB962C8B-B14F-4D97-AF65-F5344CB8AC3E}">
        <p14:creationId xmlns:p14="http://schemas.microsoft.com/office/powerpoint/2010/main" val="1661970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path" presetSubtype="0" decel="100000" fill="hold" grpId="1" nodeType="withEffect">
                                  <p:stCondLst>
                                    <p:cond delay="0"/>
                                  </p:stCondLst>
                                  <p:childTnLst>
                                    <p:animMotion origin="layout" path="M 2.08333E-7 -2.96296E-6 L 2.08333E-7 0.01898 " pathEditMode="relative" rAng="0" ptsTypes="AA">
                                      <p:cBhvr>
                                        <p:cTn id="9" dur="700" spd="-100000" fill="hold"/>
                                        <p:tgtEl>
                                          <p:spTgt spid="16"/>
                                        </p:tgtEl>
                                        <p:attrNameLst>
                                          <p:attrName>ppt_x</p:attrName>
                                          <p:attrName>ppt_y</p:attrName>
                                        </p:attrNameLst>
                                      </p:cBhvr>
                                      <p:rCtr x="0" y="949"/>
                                    </p:animMotion>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decel="100000" fill="hold" grpId="1" nodeType="withEffect">
                                  <p:stCondLst>
                                    <p:cond delay="0"/>
                                  </p:stCondLst>
                                  <p:childTnLst>
                                    <p:animMotion origin="layout" path="M 2.70833E-6 2.96296E-6 L 2.70833E-6 0.01898 " pathEditMode="relative" rAng="0" ptsTypes="AA">
                                      <p:cBhvr>
                                        <p:cTn id="14" dur="700" spd="-100000" fill="hold"/>
                                        <p:tgtEl>
                                          <p:spTgt spid="2"/>
                                        </p:tgtEl>
                                        <p:attrNameLst>
                                          <p:attrName>ppt_x</p:attrName>
                                          <p:attrName>ppt_y</p:attrName>
                                        </p:attrNameLst>
                                      </p:cBhvr>
                                      <p:rCtr x="0"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A8A84A1-3988-4812-88B5-0A847EDB5013}"/>
              </a:ext>
            </a:extLst>
          </p:cNvPr>
          <p:cNvSpPr/>
          <p:nvPr/>
        </p:nvSpPr>
        <p:spPr bwMode="auto">
          <a:xfrm>
            <a:off x="-2" y="192"/>
            <a:ext cx="12192001" cy="1536508"/>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 name="Title 8">
            <a:extLst>
              <a:ext uri="{FF2B5EF4-FFF2-40B4-BE49-F238E27FC236}">
                <a16:creationId xmlns:a16="http://schemas.microsoft.com/office/drawing/2014/main" id="{32AA6901-40F0-BD4F-B6C4-F26487E202FA}"/>
              </a:ext>
            </a:extLst>
          </p:cNvPr>
          <p:cNvSpPr>
            <a:spLocks noGrp="1"/>
          </p:cNvSpPr>
          <p:nvPr>
            <p:ph type="title"/>
          </p:nvPr>
        </p:nvSpPr>
        <p:spPr>
          <a:xfrm>
            <a:off x="588963" y="591607"/>
            <a:ext cx="11017250" cy="492443"/>
          </a:xfrm>
        </p:spPr>
        <p:txBody>
          <a:bodyPr anchor="t"/>
          <a:lstStyle/>
          <a:p>
            <a:r>
              <a:rPr lang="en-US" sz="3200" dirty="0">
                <a:solidFill>
                  <a:srgbClr val="30E5D0"/>
                </a:solidFill>
              </a:rPr>
              <a:t>Reinventing when, where, and how people work</a:t>
            </a:r>
          </a:p>
        </p:txBody>
      </p:sp>
      <p:grpSp>
        <p:nvGrpSpPr>
          <p:cNvPr id="48" name="Group 47">
            <a:extLst>
              <a:ext uri="{FF2B5EF4-FFF2-40B4-BE49-F238E27FC236}">
                <a16:creationId xmlns:a16="http://schemas.microsoft.com/office/drawing/2014/main" id="{F5A8152F-B15B-4A31-A194-2E062E790729}"/>
              </a:ext>
            </a:extLst>
          </p:cNvPr>
          <p:cNvGrpSpPr/>
          <p:nvPr/>
        </p:nvGrpSpPr>
        <p:grpSpPr>
          <a:xfrm>
            <a:off x="1041322" y="1931455"/>
            <a:ext cx="10109357" cy="4015817"/>
            <a:chOff x="1041322" y="2164466"/>
            <a:chExt cx="10109357" cy="4015817"/>
          </a:xfrm>
        </p:grpSpPr>
        <p:grpSp>
          <p:nvGrpSpPr>
            <p:cNvPr id="47" name="Group 46">
              <a:extLst>
                <a:ext uri="{FF2B5EF4-FFF2-40B4-BE49-F238E27FC236}">
                  <a16:creationId xmlns:a16="http://schemas.microsoft.com/office/drawing/2014/main" id="{6DBBDAB1-2596-49F8-8591-2C10313E9435}"/>
                </a:ext>
              </a:extLst>
            </p:cNvPr>
            <p:cNvGrpSpPr/>
            <p:nvPr/>
          </p:nvGrpSpPr>
          <p:grpSpPr>
            <a:xfrm>
              <a:off x="1041322" y="2164466"/>
              <a:ext cx="2918282" cy="4015817"/>
              <a:chOff x="1041322" y="2164466"/>
              <a:chExt cx="2918282" cy="4015817"/>
            </a:xfrm>
          </p:grpSpPr>
          <p:grpSp>
            <p:nvGrpSpPr>
              <p:cNvPr id="38" name="Group 37">
                <a:extLst>
                  <a:ext uri="{FF2B5EF4-FFF2-40B4-BE49-F238E27FC236}">
                    <a16:creationId xmlns:a16="http://schemas.microsoft.com/office/drawing/2014/main" id="{92A544BD-53BC-442C-89ED-EE5D6DA3FFB1}"/>
                  </a:ext>
                </a:extLst>
              </p:cNvPr>
              <p:cNvGrpSpPr/>
              <p:nvPr/>
            </p:nvGrpSpPr>
            <p:grpSpPr>
              <a:xfrm>
                <a:off x="1041322" y="2492989"/>
                <a:ext cx="2918282" cy="3369715"/>
                <a:chOff x="1041322" y="2492989"/>
                <a:chExt cx="2918282" cy="3369715"/>
              </a:xfrm>
            </p:grpSpPr>
            <p:sp>
              <p:nvSpPr>
                <p:cNvPr id="5" name="Freeform: Shape 4">
                  <a:extLst>
                    <a:ext uri="{FF2B5EF4-FFF2-40B4-BE49-F238E27FC236}">
                      <a16:creationId xmlns:a16="http://schemas.microsoft.com/office/drawing/2014/main" id="{093AD2F0-906E-4645-AF18-6CD7B72E9AD8}"/>
                    </a:ext>
                  </a:extLst>
                </p:cNvPr>
                <p:cNvSpPr/>
                <p:nvPr/>
              </p:nvSpPr>
              <p:spPr>
                <a:xfrm>
                  <a:off x="1041322" y="2492989"/>
                  <a:ext cx="2918282" cy="3369715"/>
                </a:xfrm>
                <a:custGeom>
                  <a:avLst/>
                  <a:gdLst>
                    <a:gd name="connsiteX0" fmla="*/ 1022128 w 1022127"/>
                    <a:gd name="connsiteY0" fmla="*/ 885254 h 1180242"/>
                    <a:gd name="connsiteX1" fmla="*/ 1022128 w 1022127"/>
                    <a:gd name="connsiteY1" fmla="*/ 295085 h 1180242"/>
                    <a:gd name="connsiteX2" fmla="*/ 511016 w 1022127"/>
                    <a:gd name="connsiteY2" fmla="*/ 0 h 1180242"/>
                    <a:gd name="connsiteX3" fmla="*/ 0 w 1022127"/>
                    <a:gd name="connsiteY3" fmla="*/ 295085 h 1180242"/>
                    <a:gd name="connsiteX4" fmla="*/ 0 w 1022127"/>
                    <a:gd name="connsiteY4" fmla="*/ 885254 h 1180242"/>
                    <a:gd name="connsiteX5" fmla="*/ 511016 w 1022127"/>
                    <a:gd name="connsiteY5" fmla="*/ 1180243 h 1180242"/>
                    <a:gd name="connsiteX6" fmla="*/ 1022128 w 1022127"/>
                    <a:gd name="connsiteY6" fmla="*/ 885254 h 118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127" h="1180242">
                      <a:moveTo>
                        <a:pt x="1022128" y="885254"/>
                      </a:moveTo>
                      <a:lnTo>
                        <a:pt x="1022128" y="295085"/>
                      </a:lnTo>
                      <a:lnTo>
                        <a:pt x="511016" y="0"/>
                      </a:lnTo>
                      <a:lnTo>
                        <a:pt x="0" y="295085"/>
                      </a:lnTo>
                      <a:lnTo>
                        <a:pt x="0" y="885254"/>
                      </a:lnTo>
                      <a:lnTo>
                        <a:pt x="511016" y="1180243"/>
                      </a:lnTo>
                      <a:lnTo>
                        <a:pt x="1022128" y="885254"/>
                      </a:lnTo>
                      <a:close/>
                    </a:path>
                  </a:pathLst>
                </a:custGeom>
                <a:solidFill>
                  <a:srgbClr val="E6E6E6"/>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047C3AF9-7691-41FC-9C4E-A639F433B9CB}"/>
                    </a:ext>
                  </a:extLst>
                </p:cNvPr>
                <p:cNvSpPr/>
                <p:nvPr/>
              </p:nvSpPr>
              <p:spPr>
                <a:xfrm>
                  <a:off x="1277645" y="2767661"/>
                  <a:ext cx="2443461" cy="2821738"/>
                </a:xfrm>
                <a:custGeom>
                  <a:avLst/>
                  <a:gdLst>
                    <a:gd name="connsiteX0" fmla="*/ 855821 w 855821"/>
                    <a:gd name="connsiteY0" fmla="*/ 741235 h 988313"/>
                    <a:gd name="connsiteX1" fmla="*/ 855821 w 855821"/>
                    <a:gd name="connsiteY1" fmla="*/ 247174 h 988313"/>
                    <a:gd name="connsiteX2" fmla="*/ 427958 w 855821"/>
                    <a:gd name="connsiteY2" fmla="*/ 0 h 988313"/>
                    <a:gd name="connsiteX3" fmla="*/ 0 w 855821"/>
                    <a:gd name="connsiteY3" fmla="*/ 247174 h 988313"/>
                    <a:gd name="connsiteX4" fmla="*/ 0 w 855821"/>
                    <a:gd name="connsiteY4" fmla="*/ 741235 h 988313"/>
                    <a:gd name="connsiteX5" fmla="*/ 427958 w 855821"/>
                    <a:gd name="connsiteY5" fmla="*/ 988314 h 988313"/>
                    <a:gd name="connsiteX6" fmla="*/ 855821 w 855821"/>
                    <a:gd name="connsiteY6" fmla="*/ 741235 h 98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821" h="988313">
                      <a:moveTo>
                        <a:pt x="855821" y="741235"/>
                      </a:moveTo>
                      <a:lnTo>
                        <a:pt x="855821" y="247174"/>
                      </a:lnTo>
                      <a:lnTo>
                        <a:pt x="427958" y="0"/>
                      </a:lnTo>
                      <a:lnTo>
                        <a:pt x="0" y="247174"/>
                      </a:lnTo>
                      <a:lnTo>
                        <a:pt x="0" y="741235"/>
                      </a:lnTo>
                      <a:lnTo>
                        <a:pt x="427958" y="988314"/>
                      </a:lnTo>
                      <a:lnTo>
                        <a:pt x="855821" y="741235"/>
                      </a:lnTo>
                      <a:close/>
                    </a:path>
                  </a:pathLst>
                </a:custGeom>
                <a:solidFill>
                  <a:srgbClr val="F2F2F2"/>
                </a:solidFill>
                <a:ln w="9525" cap="flat">
                  <a:noFill/>
                  <a:prstDash val="solid"/>
                  <a:miter/>
                </a:ln>
              </p:spPr>
              <p:txBody>
                <a:bodyPr rtlCol="0" anchor="ctr"/>
                <a:lstStyle/>
                <a:p>
                  <a:endParaRPr lang="en-IN" dirty="0"/>
                </a:p>
              </p:txBody>
            </p:sp>
          </p:grpSp>
          <p:sp>
            <p:nvSpPr>
              <p:cNvPr id="7" name="Freeform: Shape 6">
                <a:extLst>
                  <a:ext uri="{FF2B5EF4-FFF2-40B4-BE49-F238E27FC236}">
                    <a16:creationId xmlns:a16="http://schemas.microsoft.com/office/drawing/2014/main" id="{7C49B330-46D7-4B5C-BD8C-26B8A68CD148}"/>
                  </a:ext>
                </a:extLst>
              </p:cNvPr>
              <p:cNvSpPr/>
              <p:nvPr/>
            </p:nvSpPr>
            <p:spPr>
              <a:xfrm>
                <a:off x="1720228" y="5507149"/>
                <a:ext cx="1560470" cy="673134"/>
              </a:xfrm>
              <a:custGeom>
                <a:avLst/>
                <a:gdLst>
                  <a:gd name="connsiteX0" fmla="*/ 1022128 w 1022127"/>
                  <a:gd name="connsiteY0" fmla="*/ 145828 h 440912"/>
                  <a:gd name="connsiteX1" fmla="*/ 1022128 w 1022127"/>
                  <a:gd name="connsiteY1" fmla="*/ 0 h 440912"/>
                  <a:gd name="connsiteX2" fmla="*/ 511016 w 1022127"/>
                  <a:gd name="connsiteY2" fmla="*/ 295085 h 440912"/>
                  <a:gd name="connsiteX3" fmla="*/ 0 w 1022127"/>
                  <a:gd name="connsiteY3" fmla="*/ 0 h 440912"/>
                  <a:gd name="connsiteX4" fmla="*/ 0 w 1022127"/>
                  <a:gd name="connsiteY4" fmla="*/ 145828 h 440912"/>
                  <a:gd name="connsiteX5" fmla="*/ 511016 w 1022127"/>
                  <a:gd name="connsiteY5" fmla="*/ 440912 h 440912"/>
                  <a:gd name="connsiteX6" fmla="*/ 1022128 w 1022127"/>
                  <a:gd name="connsiteY6" fmla="*/ 145828 h 4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127" h="440912">
                    <a:moveTo>
                      <a:pt x="1022128" y="145828"/>
                    </a:moveTo>
                    <a:lnTo>
                      <a:pt x="1022128" y="0"/>
                    </a:lnTo>
                    <a:lnTo>
                      <a:pt x="511016" y="295085"/>
                    </a:lnTo>
                    <a:lnTo>
                      <a:pt x="0" y="0"/>
                    </a:lnTo>
                    <a:lnTo>
                      <a:pt x="0" y="145828"/>
                    </a:lnTo>
                    <a:lnTo>
                      <a:pt x="511016" y="440912"/>
                    </a:lnTo>
                    <a:lnTo>
                      <a:pt x="1022128" y="145828"/>
                    </a:lnTo>
                    <a:close/>
                  </a:path>
                </a:pathLst>
              </a:custGeom>
              <a:solidFill>
                <a:srgbClr val="30E5D0"/>
              </a:solidFill>
              <a:ln w="9525"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ACB09AC2-D753-40C9-86F7-37D266D56B84}"/>
                  </a:ext>
                </a:extLst>
              </p:cNvPr>
              <p:cNvSpPr/>
              <p:nvPr/>
            </p:nvSpPr>
            <p:spPr>
              <a:xfrm>
                <a:off x="1720228" y="2164466"/>
                <a:ext cx="1560470" cy="673134"/>
              </a:xfrm>
              <a:custGeom>
                <a:avLst/>
                <a:gdLst>
                  <a:gd name="connsiteX0" fmla="*/ 1022128 w 1022127"/>
                  <a:gd name="connsiteY0" fmla="*/ 295085 h 440912"/>
                  <a:gd name="connsiteX1" fmla="*/ 1022128 w 1022127"/>
                  <a:gd name="connsiteY1" fmla="*/ 440912 h 440912"/>
                  <a:gd name="connsiteX2" fmla="*/ 511016 w 1022127"/>
                  <a:gd name="connsiteY2" fmla="*/ 145828 h 440912"/>
                  <a:gd name="connsiteX3" fmla="*/ 0 w 1022127"/>
                  <a:gd name="connsiteY3" fmla="*/ 440912 h 440912"/>
                  <a:gd name="connsiteX4" fmla="*/ 0 w 1022127"/>
                  <a:gd name="connsiteY4" fmla="*/ 295085 h 440912"/>
                  <a:gd name="connsiteX5" fmla="*/ 511016 w 1022127"/>
                  <a:gd name="connsiteY5" fmla="*/ 0 h 440912"/>
                  <a:gd name="connsiteX6" fmla="*/ 1022128 w 1022127"/>
                  <a:gd name="connsiteY6" fmla="*/ 295085 h 4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127" h="440912">
                    <a:moveTo>
                      <a:pt x="1022128" y="295085"/>
                    </a:moveTo>
                    <a:lnTo>
                      <a:pt x="1022128" y="440912"/>
                    </a:lnTo>
                    <a:lnTo>
                      <a:pt x="511016" y="145828"/>
                    </a:lnTo>
                    <a:lnTo>
                      <a:pt x="0" y="440912"/>
                    </a:lnTo>
                    <a:lnTo>
                      <a:pt x="0" y="295085"/>
                    </a:lnTo>
                    <a:lnTo>
                      <a:pt x="511016" y="0"/>
                    </a:lnTo>
                    <a:lnTo>
                      <a:pt x="1022128" y="295085"/>
                    </a:lnTo>
                    <a:close/>
                  </a:path>
                </a:pathLst>
              </a:custGeom>
              <a:solidFill>
                <a:srgbClr val="008575"/>
              </a:solidFill>
              <a:ln w="9525" cap="flat">
                <a:noFill/>
                <a:prstDash val="solid"/>
                <a:miter/>
              </a:ln>
            </p:spPr>
            <p:txBody>
              <a:bodyPr rtlCol="0" anchor="ctr"/>
              <a:lstStyle/>
              <a:p>
                <a:endParaRPr lang="en-IN"/>
              </a:p>
            </p:txBody>
          </p:sp>
          <p:sp>
            <p:nvSpPr>
              <p:cNvPr id="12" name="Rectangle 11">
                <a:extLst>
                  <a:ext uri="{FF2B5EF4-FFF2-40B4-BE49-F238E27FC236}">
                    <a16:creationId xmlns:a16="http://schemas.microsoft.com/office/drawing/2014/main" id="{2C946B2F-B863-4440-A8A1-AA21B33F58C9}"/>
                  </a:ext>
                </a:extLst>
              </p:cNvPr>
              <p:cNvSpPr/>
              <p:nvPr/>
            </p:nvSpPr>
            <p:spPr bwMode="auto">
              <a:xfrm>
                <a:off x="1646078" y="4213519"/>
                <a:ext cx="1708771" cy="738664"/>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i="0" u="none" strike="noStrike" kern="1200" cap="none" spc="0" normalizeH="0" baseline="0" noProof="0" dirty="0">
                    <a:ln>
                      <a:noFill/>
                    </a:ln>
                    <a:solidFill>
                      <a:srgbClr val="282828"/>
                    </a:solidFill>
                    <a:effectLst/>
                    <a:uLnTx/>
                    <a:uFillTx/>
                    <a:latin typeface="Segoe UI regular"/>
                    <a:cs typeface="Segoe UI Semilight" panose="020B0402040204020203" pitchFamily="34" charset="0"/>
                  </a:rPr>
                  <a:t>Employees expect</a:t>
                </a:r>
                <a:r>
                  <a:rPr kumimoji="0" lang="en-US" sz="1200" i="0" u="none" strike="noStrike" kern="1200" cap="none" spc="0" normalizeH="0" noProof="0" dirty="0">
                    <a:ln>
                      <a:noFill/>
                    </a:ln>
                    <a:solidFill>
                      <a:srgbClr val="282828"/>
                    </a:solidFill>
                    <a:effectLst/>
                    <a:uLnTx/>
                    <a:uFillTx/>
                    <a:latin typeface="Segoe UI regular"/>
                    <a:cs typeface="Segoe UI Semilight" panose="020B0402040204020203" pitchFamily="34" charset="0"/>
                  </a:rPr>
                  <a:t> </a:t>
                </a:r>
                <a:r>
                  <a:rPr kumimoji="0" lang="en-US" sz="1200" i="0" u="none" strike="noStrike" kern="1200" cap="none" spc="0" normalizeH="0" baseline="0" noProof="0" dirty="0">
                    <a:ln>
                      <a:noFill/>
                    </a:ln>
                    <a:solidFill>
                      <a:srgbClr val="282828"/>
                    </a:solidFill>
                    <a:effectLst/>
                    <a:uLnTx/>
                    <a:uFillTx/>
                    <a:latin typeface="Segoe UI regular"/>
                    <a:cs typeface="Segoe UI Semilight" panose="020B0402040204020203" pitchFamily="34" charset="0"/>
                  </a:rPr>
                  <a:t>to connect</a:t>
                </a:r>
                <a:r>
                  <a:rPr kumimoji="0" lang="en-US" sz="1200" i="0" u="none" strike="noStrike" kern="1200" cap="none" spc="0" normalizeH="0" noProof="0" dirty="0">
                    <a:ln>
                      <a:noFill/>
                    </a:ln>
                    <a:solidFill>
                      <a:srgbClr val="282828"/>
                    </a:solidFill>
                    <a:effectLst/>
                    <a:uLnTx/>
                    <a:uFillTx/>
                    <a:latin typeface="Segoe UI regular"/>
                    <a:cs typeface="Segoe UI Semilight" panose="020B0402040204020203" pitchFamily="34" charset="0"/>
                  </a:rPr>
                  <a:t> and collaborate from </a:t>
                </a:r>
                <a:r>
                  <a:rPr lang="en-US" sz="1200" dirty="0">
                    <a:solidFill>
                      <a:srgbClr val="008575"/>
                    </a:solidFill>
                    <a:latin typeface="Segoe UI regular"/>
                    <a:cs typeface="Segoe UI Semilight" panose="020B0402040204020203" pitchFamily="34" charset="0"/>
                  </a:rPr>
                  <a:t>anywhere, on                 any device</a:t>
                </a:r>
              </a:p>
            </p:txBody>
          </p:sp>
          <p:sp>
            <p:nvSpPr>
              <p:cNvPr id="22" name="Title 3">
                <a:extLst>
                  <a:ext uri="{FF2B5EF4-FFF2-40B4-BE49-F238E27FC236}">
                    <a16:creationId xmlns:a16="http://schemas.microsoft.com/office/drawing/2014/main" id="{0FB519DB-B00B-4DA3-AB26-F3C6E3F049A7}"/>
                  </a:ext>
                </a:extLst>
              </p:cNvPr>
              <p:cNvSpPr txBox="1">
                <a:spLocks/>
              </p:cNvSpPr>
              <p:nvPr/>
            </p:nvSpPr>
            <p:spPr>
              <a:xfrm>
                <a:off x="2018579" y="3837077"/>
                <a:ext cx="963768" cy="276999"/>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lgn="ctr" defTabSz="913927" fontAlgn="base">
                  <a:lnSpc>
                    <a:spcPct val="90000"/>
                  </a:lnSpc>
                  <a:spcAft>
                    <a:spcPts val="600"/>
                  </a:spcAft>
                  <a:defRPr/>
                </a:pPr>
                <a:r>
                  <a:rPr lang="en-US" sz="2000" spc="0" dirty="0">
                    <a:ln>
                      <a:noFill/>
                    </a:ln>
                    <a:solidFill>
                      <a:srgbClr val="008575"/>
                    </a:solidFill>
                    <a:cs typeface="Segoe UI"/>
                  </a:rPr>
                  <a:t>People</a:t>
                </a:r>
              </a:p>
            </p:txBody>
          </p:sp>
          <p:sp>
            <p:nvSpPr>
              <p:cNvPr id="25" name="people_12" title="Icon of three people">
                <a:extLst>
                  <a:ext uri="{FF2B5EF4-FFF2-40B4-BE49-F238E27FC236}">
                    <a16:creationId xmlns:a16="http://schemas.microsoft.com/office/drawing/2014/main" id="{B0498B72-DC60-4A8A-9267-574C018FA8F4}"/>
                  </a:ext>
                </a:extLst>
              </p:cNvPr>
              <p:cNvSpPr>
                <a:spLocks noChangeAspect="1" noEditPoints="1"/>
              </p:cNvSpPr>
              <p:nvPr/>
            </p:nvSpPr>
            <p:spPr bwMode="auto">
              <a:xfrm>
                <a:off x="2215161" y="3213896"/>
                <a:ext cx="570604" cy="486827"/>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5875" cap="sq">
                <a:solidFill>
                  <a:srgbClr val="00857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6" name="Group 45">
              <a:extLst>
                <a:ext uri="{FF2B5EF4-FFF2-40B4-BE49-F238E27FC236}">
                  <a16:creationId xmlns:a16="http://schemas.microsoft.com/office/drawing/2014/main" id="{53EB1C75-642E-4251-8773-CD09569F346D}"/>
                </a:ext>
              </a:extLst>
            </p:cNvPr>
            <p:cNvGrpSpPr/>
            <p:nvPr/>
          </p:nvGrpSpPr>
          <p:grpSpPr>
            <a:xfrm>
              <a:off x="4636860" y="2164466"/>
              <a:ext cx="2918282" cy="4015817"/>
              <a:chOff x="4561567" y="2164466"/>
              <a:chExt cx="2918282" cy="4015817"/>
            </a:xfrm>
          </p:grpSpPr>
          <p:grpSp>
            <p:nvGrpSpPr>
              <p:cNvPr id="39" name="Group 38">
                <a:extLst>
                  <a:ext uri="{FF2B5EF4-FFF2-40B4-BE49-F238E27FC236}">
                    <a16:creationId xmlns:a16="http://schemas.microsoft.com/office/drawing/2014/main" id="{6FE29963-67C8-4510-B582-9D5BA24C6284}"/>
                  </a:ext>
                </a:extLst>
              </p:cNvPr>
              <p:cNvGrpSpPr/>
              <p:nvPr/>
            </p:nvGrpSpPr>
            <p:grpSpPr>
              <a:xfrm>
                <a:off x="4561567" y="2492990"/>
                <a:ext cx="2918282" cy="3369716"/>
                <a:chOff x="4561567" y="2492990"/>
                <a:chExt cx="2918282" cy="3369716"/>
              </a:xfrm>
            </p:grpSpPr>
            <p:sp>
              <p:nvSpPr>
                <p:cNvPr id="29" name="Freeform: Shape 28">
                  <a:extLst>
                    <a:ext uri="{FF2B5EF4-FFF2-40B4-BE49-F238E27FC236}">
                      <a16:creationId xmlns:a16="http://schemas.microsoft.com/office/drawing/2014/main" id="{F24855DD-0F8D-4FFE-9DDD-74B194AECA7A}"/>
                    </a:ext>
                  </a:extLst>
                </p:cNvPr>
                <p:cNvSpPr/>
                <p:nvPr/>
              </p:nvSpPr>
              <p:spPr>
                <a:xfrm>
                  <a:off x="4561567" y="2492990"/>
                  <a:ext cx="2918282" cy="3369716"/>
                </a:xfrm>
                <a:custGeom>
                  <a:avLst/>
                  <a:gdLst>
                    <a:gd name="connsiteX0" fmla="*/ 1022128 w 1022127"/>
                    <a:gd name="connsiteY0" fmla="*/ 885254 h 1180242"/>
                    <a:gd name="connsiteX1" fmla="*/ 1022128 w 1022127"/>
                    <a:gd name="connsiteY1" fmla="*/ 295085 h 1180242"/>
                    <a:gd name="connsiteX2" fmla="*/ 511016 w 1022127"/>
                    <a:gd name="connsiteY2" fmla="*/ 0 h 1180242"/>
                    <a:gd name="connsiteX3" fmla="*/ 0 w 1022127"/>
                    <a:gd name="connsiteY3" fmla="*/ 295085 h 1180242"/>
                    <a:gd name="connsiteX4" fmla="*/ 0 w 1022127"/>
                    <a:gd name="connsiteY4" fmla="*/ 885254 h 1180242"/>
                    <a:gd name="connsiteX5" fmla="*/ 511016 w 1022127"/>
                    <a:gd name="connsiteY5" fmla="*/ 1180243 h 1180242"/>
                    <a:gd name="connsiteX6" fmla="*/ 1022128 w 1022127"/>
                    <a:gd name="connsiteY6" fmla="*/ 885254 h 118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127" h="1180242">
                      <a:moveTo>
                        <a:pt x="1022128" y="885254"/>
                      </a:moveTo>
                      <a:lnTo>
                        <a:pt x="1022128" y="295085"/>
                      </a:lnTo>
                      <a:lnTo>
                        <a:pt x="511016" y="0"/>
                      </a:lnTo>
                      <a:lnTo>
                        <a:pt x="0" y="295085"/>
                      </a:lnTo>
                      <a:lnTo>
                        <a:pt x="0" y="885254"/>
                      </a:lnTo>
                      <a:lnTo>
                        <a:pt x="511016" y="1180243"/>
                      </a:lnTo>
                      <a:lnTo>
                        <a:pt x="1022128" y="885254"/>
                      </a:lnTo>
                      <a:close/>
                    </a:path>
                  </a:pathLst>
                </a:custGeom>
                <a:solidFill>
                  <a:srgbClr val="E6E6E6"/>
                </a:solidFill>
                <a:ln w="9525" cap="flat">
                  <a:noFill/>
                  <a:prstDash val="solid"/>
                  <a:miter/>
                </a:ln>
              </p:spPr>
              <p:txBody>
                <a:bodyPr rtlCol="0" anchor="ctr"/>
                <a:lstStyle/>
                <a:p>
                  <a:endParaRPr lang="en-IN" dirty="0"/>
                </a:p>
              </p:txBody>
            </p:sp>
            <p:sp>
              <p:nvSpPr>
                <p:cNvPr id="30" name="Freeform: Shape 29">
                  <a:extLst>
                    <a:ext uri="{FF2B5EF4-FFF2-40B4-BE49-F238E27FC236}">
                      <a16:creationId xmlns:a16="http://schemas.microsoft.com/office/drawing/2014/main" id="{5EBAE838-A9A9-4617-9A97-0DC6900351E3}"/>
                    </a:ext>
                  </a:extLst>
                </p:cNvPr>
                <p:cNvSpPr/>
                <p:nvPr/>
              </p:nvSpPr>
              <p:spPr>
                <a:xfrm>
                  <a:off x="4797890" y="2767660"/>
                  <a:ext cx="2443461" cy="2821738"/>
                </a:xfrm>
                <a:custGeom>
                  <a:avLst/>
                  <a:gdLst>
                    <a:gd name="connsiteX0" fmla="*/ 855821 w 855821"/>
                    <a:gd name="connsiteY0" fmla="*/ 741235 h 988313"/>
                    <a:gd name="connsiteX1" fmla="*/ 855821 w 855821"/>
                    <a:gd name="connsiteY1" fmla="*/ 247174 h 988313"/>
                    <a:gd name="connsiteX2" fmla="*/ 427958 w 855821"/>
                    <a:gd name="connsiteY2" fmla="*/ 0 h 988313"/>
                    <a:gd name="connsiteX3" fmla="*/ 0 w 855821"/>
                    <a:gd name="connsiteY3" fmla="*/ 247174 h 988313"/>
                    <a:gd name="connsiteX4" fmla="*/ 0 w 855821"/>
                    <a:gd name="connsiteY4" fmla="*/ 741235 h 988313"/>
                    <a:gd name="connsiteX5" fmla="*/ 427958 w 855821"/>
                    <a:gd name="connsiteY5" fmla="*/ 988314 h 988313"/>
                    <a:gd name="connsiteX6" fmla="*/ 855821 w 855821"/>
                    <a:gd name="connsiteY6" fmla="*/ 741235 h 98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821" h="988313">
                      <a:moveTo>
                        <a:pt x="855821" y="741235"/>
                      </a:moveTo>
                      <a:lnTo>
                        <a:pt x="855821" y="247174"/>
                      </a:lnTo>
                      <a:lnTo>
                        <a:pt x="427958" y="0"/>
                      </a:lnTo>
                      <a:lnTo>
                        <a:pt x="0" y="247174"/>
                      </a:lnTo>
                      <a:lnTo>
                        <a:pt x="0" y="741235"/>
                      </a:lnTo>
                      <a:lnTo>
                        <a:pt x="427958" y="988314"/>
                      </a:lnTo>
                      <a:lnTo>
                        <a:pt x="855821" y="741235"/>
                      </a:lnTo>
                      <a:close/>
                    </a:path>
                  </a:pathLst>
                </a:custGeom>
                <a:solidFill>
                  <a:srgbClr val="F2F2F2"/>
                </a:solidFill>
                <a:ln w="9525" cap="flat">
                  <a:noFill/>
                  <a:prstDash val="solid"/>
                  <a:miter/>
                </a:ln>
              </p:spPr>
              <p:txBody>
                <a:bodyPr rtlCol="0" anchor="ctr"/>
                <a:lstStyle/>
                <a:p>
                  <a:endParaRPr lang="en-IN" dirty="0"/>
                </a:p>
              </p:txBody>
            </p:sp>
          </p:grpSp>
          <p:sp>
            <p:nvSpPr>
              <p:cNvPr id="13" name="Rectangle 12">
                <a:extLst>
                  <a:ext uri="{FF2B5EF4-FFF2-40B4-BE49-F238E27FC236}">
                    <a16:creationId xmlns:a16="http://schemas.microsoft.com/office/drawing/2014/main" id="{1C317CC7-C03E-45F8-905C-14B0190549A5}"/>
                  </a:ext>
                </a:extLst>
              </p:cNvPr>
              <p:cNvSpPr/>
              <p:nvPr/>
            </p:nvSpPr>
            <p:spPr bwMode="auto">
              <a:xfrm>
                <a:off x="5176061" y="4213519"/>
                <a:ext cx="1689294" cy="738664"/>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600"/>
                  </a:spcAft>
                  <a:defRPr/>
                </a:pPr>
                <a:r>
                  <a:rPr lang="en-US" sz="1200" dirty="0">
                    <a:solidFill>
                      <a:schemeClr val="tx1"/>
                    </a:solidFill>
                    <a:latin typeface="Segoe UI regular"/>
                    <a:cs typeface="Segoe UI Semilight" panose="020B0402040204020203" pitchFamily="34" charset="0"/>
                  </a:rPr>
                  <a:t>Workspaces</a:t>
                </a:r>
                <a:r>
                  <a:rPr lang="en-US" sz="1200" dirty="0">
                    <a:solidFill>
                      <a:schemeClr val="tx1"/>
                    </a:solidFill>
                    <a:latin typeface="Segoe UI regular"/>
                  </a:rPr>
                  <a:t>—</a:t>
                </a:r>
                <a:r>
                  <a:rPr lang="en-US" sz="1200" dirty="0">
                    <a:solidFill>
                      <a:schemeClr val="tx1"/>
                    </a:solidFill>
                    <a:latin typeface="Segoe UI regular"/>
                    <a:cs typeface="Segoe UI Semilight" panose="020B0402040204020203" pitchFamily="34" charset="0"/>
                  </a:rPr>
                  <a:t>including </a:t>
                </a:r>
                <a:r>
                  <a:rPr lang="en-US" sz="1200" dirty="0">
                    <a:solidFill>
                      <a:srgbClr val="282828"/>
                    </a:solidFill>
                    <a:latin typeface="Segoe UI regular"/>
                    <a:cs typeface="Segoe UI Semilight" panose="020B0402040204020203" pitchFamily="34" charset="0"/>
                  </a:rPr>
                  <a:t>the frontline</a:t>
                </a:r>
                <a:r>
                  <a:rPr lang="en-US" sz="1200" dirty="0">
                    <a:solidFill>
                      <a:schemeClr val="tx1"/>
                    </a:solidFill>
                    <a:latin typeface="Segoe UI regular"/>
                  </a:rPr>
                  <a:t>—</a:t>
                </a:r>
                <a:r>
                  <a:rPr lang="en-US" sz="1200" dirty="0">
                    <a:solidFill>
                      <a:srgbClr val="282828"/>
                    </a:solidFill>
                    <a:latin typeface="Segoe UI regular"/>
                    <a:cs typeface="Segoe UI Semilight" panose="020B0402040204020203" pitchFamily="34" charset="0"/>
                  </a:rPr>
                  <a:t>need to facilitate </a:t>
                </a:r>
                <a:r>
                  <a:rPr lang="en-US" sz="1200" dirty="0">
                    <a:solidFill>
                      <a:srgbClr val="008575"/>
                    </a:solidFill>
                    <a:latin typeface="Segoe UI regular"/>
                    <a:cs typeface="Segoe UI Semilight" panose="020B0402040204020203" pitchFamily="34" charset="0"/>
                  </a:rPr>
                  <a:t>inclusion         and productivity</a:t>
                </a:r>
              </a:p>
            </p:txBody>
          </p:sp>
          <p:sp>
            <p:nvSpPr>
              <p:cNvPr id="23" name="Title 3">
                <a:extLst>
                  <a:ext uri="{FF2B5EF4-FFF2-40B4-BE49-F238E27FC236}">
                    <a16:creationId xmlns:a16="http://schemas.microsoft.com/office/drawing/2014/main" id="{3B3C8E21-3200-4DB5-A31F-8A4A64DE8C3D}"/>
                  </a:ext>
                </a:extLst>
              </p:cNvPr>
              <p:cNvSpPr txBox="1">
                <a:spLocks/>
              </p:cNvSpPr>
              <p:nvPr/>
            </p:nvSpPr>
            <p:spPr>
              <a:xfrm>
                <a:off x="5538824" y="3837077"/>
                <a:ext cx="963768" cy="276999"/>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lgn="ctr" defTabSz="913927" fontAlgn="base">
                  <a:lnSpc>
                    <a:spcPct val="90000"/>
                  </a:lnSpc>
                  <a:spcAft>
                    <a:spcPts val="600"/>
                  </a:spcAft>
                  <a:defRPr/>
                </a:pPr>
                <a:r>
                  <a:rPr lang="en-US" sz="2000" spc="0" dirty="0">
                    <a:ln>
                      <a:noFill/>
                    </a:ln>
                    <a:solidFill>
                      <a:srgbClr val="008575"/>
                    </a:solidFill>
                    <a:cs typeface="Segoe UI"/>
                  </a:rPr>
                  <a:t>Places</a:t>
                </a:r>
              </a:p>
            </p:txBody>
          </p:sp>
          <p:sp>
            <p:nvSpPr>
              <p:cNvPr id="26" name="location_3" title="Icon of a map with a pin in it">
                <a:extLst>
                  <a:ext uri="{FF2B5EF4-FFF2-40B4-BE49-F238E27FC236}">
                    <a16:creationId xmlns:a16="http://schemas.microsoft.com/office/drawing/2014/main" id="{6BBEDCEE-E012-4EB0-96C4-841E5C401E17}"/>
                  </a:ext>
                </a:extLst>
              </p:cNvPr>
              <p:cNvSpPr>
                <a:spLocks noChangeAspect="1" noEditPoints="1"/>
              </p:cNvSpPr>
              <p:nvPr/>
            </p:nvSpPr>
            <p:spPr bwMode="auto">
              <a:xfrm>
                <a:off x="5730974" y="3213896"/>
                <a:ext cx="579469" cy="486827"/>
              </a:xfrm>
              <a:custGeom>
                <a:avLst/>
                <a:gdLst>
                  <a:gd name="T0" fmla="*/ 84 w 360"/>
                  <a:gd name="T1" fmla="*/ 109 h 302"/>
                  <a:gd name="T2" fmla="*/ 276 w 360"/>
                  <a:gd name="T3" fmla="*/ 109 h 302"/>
                  <a:gd name="T4" fmla="*/ 360 w 360"/>
                  <a:gd name="T5" fmla="*/ 302 h 302"/>
                  <a:gd name="T6" fmla="*/ 0 w 360"/>
                  <a:gd name="T7" fmla="*/ 302 h 302"/>
                  <a:gd name="T8" fmla="*/ 84 w 360"/>
                  <a:gd name="T9" fmla="*/ 109 h 302"/>
                  <a:gd name="T10" fmla="*/ 180 w 360"/>
                  <a:gd name="T11" fmla="*/ 72 h 302"/>
                  <a:gd name="T12" fmla="*/ 216 w 360"/>
                  <a:gd name="T13" fmla="*/ 36 h 302"/>
                  <a:gd name="T14" fmla="*/ 180 w 360"/>
                  <a:gd name="T15" fmla="*/ 0 h 302"/>
                  <a:gd name="T16" fmla="*/ 144 w 360"/>
                  <a:gd name="T17" fmla="*/ 36 h 302"/>
                  <a:gd name="T18" fmla="*/ 180 w 360"/>
                  <a:gd name="T19" fmla="*/ 72 h 302"/>
                  <a:gd name="T20" fmla="*/ 180 w 360"/>
                  <a:gd name="T21" fmla="*/ 72 h 302"/>
                  <a:gd name="T22" fmla="*/ 180 w 360"/>
                  <a:gd name="T23" fmla="*/ 216 h 302"/>
                  <a:gd name="T24" fmla="*/ 36 w 360"/>
                  <a:gd name="T25" fmla="*/ 218 h 302"/>
                  <a:gd name="T26" fmla="*/ 323 w 360"/>
                  <a:gd name="T27" fmla="*/ 218 h 302"/>
                  <a:gd name="T28" fmla="*/ 111 w 360"/>
                  <a:gd name="T29" fmla="*/ 218 h 302"/>
                  <a:gd name="T30" fmla="*/ 94 w 360"/>
                  <a:gd name="T31" fmla="*/ 302 h 302"/>
                  <a:gd name="T32" fmla="*/ 267 w 360"/>
                  <a:gd name="T33" fmla="*/ 302 h 302"/>
                  <a:gd name="T34" fmla="*/ 222 w 360"/>
                  <a:gd name="T35" fmla="*/ 109 h 302"/>
                  <a:gd name="T36" fmla="*/ 236 w 360"/>
                  <a:gd name="T37" fmla="*/ 169 h 302"/>
                  <a:gd name="T38" fmla="*/ 302 w 360"/>
                  <a:gd name="T39" fmla="*/ 16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302">
                    <a:moveTo>
                      <a:pt x="84" y="109"/>
                    </a:moveTo>
                    <a:cubicBezTo>
                      <a:pt x="276" y="109"/>
                      <a:pt x="276" y="109"/>
                      <a:pt x="276" y="109"/>
                    </a:cubicBezTo>
                    <a:cubicBezTo>
                      <a:pt x="360" y="302"/>
                      <a:pt x="360" y="302"/>
                      <a:pt x="360" y="302"/>
                    </a:cubicBezTo>
                    <a:cubicBezTo>
                      <a:pt x="0" y="302"/>
                      <a:pt x="0" y="302"/>
                      <a:pt x="0" y="302"/>
                    </a:cubicBezTo>
                    <a:lnTo>
                      <a:pt x="84" y="109"/>
                    </a:lnTo>
                    <a:close/>
                    <a:moveTo>
                      <a:pt x="180" y="72"/>
                    </a:moveTo>
                    <a:cubicBezTo>
                      <a:pt x="200" y="72"/>
                      <a:pt x="216" y="56"/>
                      <a:pt x="216" y="36"/>
                    </a:cubicBezTo>
                    <a:cubicBezTo>
                      <a:pt x="216" y="16"/>
                      <a:pt x="200" y="0"/>
                      <a:pt x="180" y="0"/>
                    </a:cubicBezTo>
                    <a:cubicBezTo>
                      <a:pt x="160" y="0"/>
                      <a:pt x="144" y="16"/>
                      <a:pt x="144" y="36"/>
                    </a:cubicBezTo>
                    <a:cubicBezTo>
                      <a:pt x="144" y="56"/>
                      <a:pt x="160" y="72"/>
                      <a:pt x="180" y="72"/>
                    </a:cubicBezTo>
                    <a:close/>
                    <a:moveTo>
                      <a:pt x="180" y="72"/>
                    </a:moveTo>
                    <a:cubicBezTo>
                      <a:pt x="180" y="216"/>
                      <a:pt x="180" y="216"/>
                      <a:pt x="180" y="216"/>
                    </a:cubicBezTo>
                    <a:moveTo>
                      <a:pt x="36" y="218"/>
                    </a:moveTo>
                    <a:cubicBezTo>
                      <a:pt x="323" y="218"/>
                      <a:pt x="323" y="218"/>
                      <a:pt x="323" y="218"/>
                    </a:cubicBezTo>
                    <a:moveTo>
                      <a:pt x="111" y="218"/>
                    </a:moveTo>
                    <a:cubicBezTo>
                      <a:pt x="94" y="302"/>
                      <a:pt x="94" y="302"/>
                      <a:pt x="94" y="302"/>
                    </a:cubicBezTo>
                    <a:moveTo>
                      <a:pt x="267" y="302"/>
                    </a:moveTo>
                    <a:cubicBezTo>
                      <a:pt x="222" y="109"/>
                      <a:pt x="222" y="109"/>
                      <a:pt x="222" y="109"/>
                    </a:cubicBezTo>
                    <a:moveTo>
                      <a:pt x="236" y="169"/>
                    </a:moveTo>
                    <a:cubicBezTo>
                      <a:pt x="302" y="169"/>
                      <a:pt x="302" y="169"/>
                      <a:pt x="302" y="169"/>
                    </a:cubicBezTo>
                  </a:path>
                </a:pathLst>
              </a:custGeom>
              <a:noFill/>
              <a:ln w="15875" cap="sq">
                <a:solidFill>
                  <a:srgbClr val="00857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42" name="Freeform: Shape 41">
                <a:extLst>
                  <a:ext uri="{FF2B5EF4-FFF2-40B4-BE49-F238E27FC236}">
                    <a16:creationId xmlns:a16="http://schemas.microsoft.com/office/drawing/2014/main" id="{46BD4CA2-FC20-480D-B3D7-B9B0A82C8D26}"/>
                  </a:ext>
                </a:extLst>
              </p:cNvPr>
              <p:cNvSpPr/>
              <p:nvPr/>
            </p:nvSpPr>
            <p:spPr>
              <a:xfrm>
                <a:off x="5240473" y="5507149"/>
                <a:ext cx="1560470" cy="673134"/>
              </a:xfrm>
              <a:custGeom>
                <a:avLst/>
                <a:gdLst>
                  <a:gd name="connsiteX0" fmla="*/ 1022128 w 1022127"/>
                  <a:gd name="connsiteY0" fmla="*/ 145828 h 440912"/>
                  <a:gd name="connsiteX1" fmla="*/ 1022128 w 1022127"/>
                  <a:gd name="connsiteY1" fmla="*/ 0 h 440912"/>
                  <a:gd name="connsiteX2" fmla="*/ 511016 w 1022127"/>
                  <a:gd name="connsiteY2" fmla="*/ 295085 h 440912"/>
                  <a:gd name="connsiteX3" fmla="*/ 0 w 1022127"/>
                  <a:gd name="connsiteY3" fmla="*/ 0 h 440912"/>
                  <a:gd name="connsiteX4" fmla="*/ 0 w 1022127"/>
                  <a:gd name="connsiteY4" fmla="*/ 145828 h 440912"/>
                  <a:gd name="connsiteX5" fmla="*/ 511016 w 1022127"/>
                  <a:gd name="connsiteY5" fmla="*/ 440912 h 440912"/>
                  <a:gd name="connsiteX6" fmla="*/ 1022128 w 1022127"/>
                  <a:gd name="connsiteY6" fmla="*/ 145828 h 4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127" h="440912">
                    <a:moveTo>
                      <a:pt x="1022128" y="145828"/>
                    </a:moveTo>
                    <a:lnTo>
                      <a:pt x="1022128" y="0"/>
                    </a:lnTo>
                    <a:lnTo>
                      <a:pt x="511016" y="295085"/>
                    </a:lnTo>
                    <a:lnTo>
                      <a:pt x="0" y="0"/>
                    </a:lnTo>
                    <a:lnTo>
                      <a:pt x="0" y="145828"/>
                    </a:lnTo>
                    <a:lnTo>
                      <a:pt x="511016" y="440912"/>
                    </a:lnTo>
                    <a:lnTo>
                      <a:pt x="1022128" y="145828"/>
                    </a:lnTo>
                    <a:close/>
                  </a:path>
                </a:pathLst>
              </a:custGeom>
              <a:solidFill>
                <a:srgbClr val="008575"/>
              </a:solidFill>
              <a:ln w="9525"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12F76050-F2B0-428C-ABC0-4CADB83C858F}"/>
                  </a:ext>
                </a:extLst>
              </p:cNvPr>
              <p:cNvSpPr/>
              <p:nvPr/>
            </p:nvSpPr>
            <p:spPr>
              <a:xfrm>
                <a:off x="5240473" y="2164466"/>
                <a:ext cx="1560470" cy="673134"/>
              </a:xfrm>
              <a:custGeom>
                <a:avLst/>
                <a:gdLst>
                  <a:gd name="connsiteX0" fmla="*/ 1022128 w 1022127"/>
                  <a:gd name="connsiteY0" fmla="*/ 295085 h 440912"/>
                  <a:gd name="connsiteX1" fmla="*/ 1022128 w 1022127"/>
                  <a:gd name="connsiteY1" fmla="*/ 440912 h 440912"/>
                  <a:gd name="connsiteX2" fmla="*/ 511016 w 1022127"/>
                  <a:gd name="connsiteY2" fmla="*/ 145828 h 440912"/>
                  <a:gd name="connsiteX3" fmla="*/ 0 w 1022127"/>
                  <a:gd name="connsiteY3" fmla="*/ 440912 h 440912"/>
                  <a:gd name="connsiteX4" fmla="*/ 0 w 1022127"/>
                  <a:gd name="connsiteY4" fmla="*/ 295085 h 440912"/>
                  <a:gd name="connsiteX5" fmla="*/ 511016 w 1022127"/>
                  <a:gd name="connsiteY5" fmla="*/ 0 h 440912"/>
                  <a:gd name="connsiteX6" fmla="*/ 1022128 w 1022127"/>
                  <a:gd name="connsiteY6" fmla="*/ 295085 h 4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127" h="440912">
                    <a:moveTo>
                      <a:pt x="1022128" y="295085"/>
                    </a:moveTo>
                    <a:lnTo>
                      <a:pt x="1022128" y="440912"/>
                    </a:lnTo>
                    <a:lnTo>
                      <a:pt x="511016" y="145828"/>
                    </a:lnTo>
                    <a:lnTo>
                      <a:pt x="0" y="440912"/>
                    </a:lnTo>
                    <a:lnTo>
                      <a:pt x="0" y="295085"/>
                    </a:lnTo>
                    <a:lnTo>
                      <a:pt x="511016" y="0"/>
                    </a:lnTo>
                    <a:lnTo>
                      <a:pt x="1022128" y="295085"/>
                    </a:lnTo>
                    <a:close/>
                  </a:path>
                </a:pathLst>
              </a:custGeom>
              <a:solidFill>
                <a:srgbClr val="30E5D0"/>
              </a:solidFill>
              <a:ln w="9525" cap="flat">
                <a:noFill/>
                <a:prstDash val="solid"/>
                <a:miter/>
              </a:ln>
            </p:spPr>
            <p:txBody>
              <a:bodyPr rtlCol="0" anchor="ctr"/>
              <a:lstStyle/>
              <a:p>
                <a:endParaRPr lang="en-IN"/>
              </a:p>
            </p:txBody>
          </p:sp>
        </p:grpSp>
        <p:grpSp>
          <p:nvGrpSpPr>
            <p:cNvPr id="41" name="Group 40">
              <a:extLst>
                <a:ext uri="{FF2B5EF4-FFF2-40B4-BE49-F238E27FC236}">
                  <a16:creationId xmlns:a16="http://schemas.microsoft.com/office/drawing/2014/main" id="{777D5225-1F7D-471F-9AF5-A6FA7004E793}"/>
                </a:ext>
              </a:extLst>
            </p:cNvPr>
            <p:cNvGrpSpPr/>
            <p:nvPr/>
          </p:nvGrpSpPr>
          <p:grpSpPr>
            <a:xfrm>
              <a:off x="8232397" y="2164466"/>
              <a:ext cx="2918282" cy="4015817"/>
              <a:chOff x="8232397" y="2164466"/>
              <a:chExt cx="2918282" cy="4015817"/>
            </a:xfrm>
          </p:grpSpPr>
          <p:grpSp>
            <p:nvGrpSpPr>
              <p:cNvPr id="40" name="Group 39">
                <a:extLst>
                  <a:ext uri="{FF2B5EF4-FFF2-40B4-BE49-F238E27FC236}">
                    <a16:creationId xmlns:a16="http://schemas.microsoft.com/office/drawing/2014/main" id="{6A193EEC-CF29-4B29-A352-7D04A1F66DCE}"/>
                  </a:ext>
                </a:extLst>
              </p:cNvPr>
              <p:cNvGrpSpPr/>
              <p:nvPr/>
            </p:nvGrpSpPr>
            <p:grpSpPr>
              <a:xfrm>
                <a:off x="8232397" y="2492990"/>
                <a:ext cx="2918282" cy="3369716"/>
                <a:chOff x="8232397" y="2492990"/>
                <a:chExt cx="2918282" cy="3369716"/>
              </a:xfrm>
            </p:grpSpPr>
            <p:sp>
              <p:nvSpPr>
                <p:cNvPr id="34" name="Freeform: Shape 33">
                  <a:extLst>
                    <a:ext uri="{FF2B5EF4-FFF2-40B4-BE49-F238E27FC236}">
                      <a16:creationId xmlns:a16="http://schemas.microsoft.com/office/drawing/2014/main" id="{432D8FA3-1085-426F-9229-C7D4E8285507}"/>
                    </a:ext>
                  </a:extLst>
                </p:cNvPr>
                <p:cNvSpPr/>
                <p:nvPr/>
              </p:nvSpPr>
              <p:spPr>
                <a:xfrm>
                  <a:off x="8232397" y="2492990"/>
                  <a:ext cx="2918282" cy="3369716"/>
                </a:xfrm>
                <a:custGeom>
                  <a:avLst/>
                  <a:gdLst>
                    <a:gd name="connsiteX0" fmla="*/ 1022128 w 1022127"/>
                    <a:gd name="connsiteY0" fmla="*/ 885254 h 1180242"/>
                    <a:gd name="connsiteX1" fmla="*/ 1022128 w 1022127"/>
                    <a:gd name="connsiteY1" fmla="*/ 295085 h 1180242"/>
                    <a:gd name="connsiteX2" fmla="*/ 511016 w 1022127"/>
                    <a:gd name="connsiteY2" fmla="*/ 0 h 1180242"/>
                    <a:gd name="connsiteX3" fmla="*/ 0 w 1022127"/>
                    <a:gd name="connsiteY3" fmla="*/ 295085 h 1180242"/>
                    <a:gd name="connsiteX4" fmla="*/ 0 w 1022127"/>
                    <a:gd name="connsiteY4" fmla="*/ 885254 h 1180242"/>
                    <a:gd name="connsiteX5" fmla="*/ 511016 w 1022127"/>
                    <a:gd name="connsiteY5" fmla="*/ 1180243 h 1180242"/>
                    <a:gd name="connsiteX6" fmla="*/ 1022128 w 1022127"/>
                    <a:gd name="connsiteY6" fmla="*/ 885254 h 118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127" h="1180242">
                      <a:moveTo>
                        <a:pt x="1022128" y="885254"/>
                      </a:moveTo>
                      <a:lnTo>
                        <a:pt x="1022128" y="295085"/>
                      </a:lnTo>
                      <a:lnTo>
                        <a:pt x="511016" y="0"/>
                      </a:lnTo>
                      <a:lnTo>
                        <a:pt x="0" y="295085"/>
                      </a:lnTo>
                      <a:lnTo>
                        <a:pt x="0" y="885254"/>
                      </a:lnTo>
                      <a:lnTo>
                        <a:pt x="511016" y="1180243"/>
                      </a:lnTo>
                      <a:lnTo>
                        <a:pt x="1022128" y="885254"/>
                      </a:lnTo>
                      <a:close/>
                    </a:path>
                  </a:pathLst>
                </a:custGeom>
                <a:solidFill>
                  <a:srgbClr val="E6E6E6"/>
                </a:solidFill>
                <a:ln w="9525" cap="flat">
                  <a:noFill/>
                  <a:prstDash val="solid"/>
                  <a:miter/>
                </a:ln>
              </p:spPr>
              <p:txBody>
                <a:bodyPr rtlCol="0" anchor="ctr"/>
                <a:lstStyle/>
                <a:p>
                  <a:endParaRPr lang="en-IN" dirty="0"/>
                </a:p>
              </p:txBody>
            </p:sp>
            <p:sp>
              <p:nvSpPr>
                <p:cNvPr id="35" name="Freeform: Shape 34">
                  <a:extLst>
                    <a:ext uri="{FF2B5EF4-FFF2-40B4-BE49-F238E27FC236}">
                      <a16:creationId xmlns:a16="http://schemas.microsoft.com/office/drawing/2014/main" id="{EE283D48-719F-49AE-A0FB-707FDEAE0D04}"/>
                    </a:ext>
                  </a:extLst>
                </p:cNvPr>
                <p:cNvSpPr/>
                <p:nvPr/>
              </p:nvSpPr>
              <p:spPr>
                <a:xfrm>
                  <a:off x="8468720" y="2767660"/>
                  <a:ext cx="2443461" cy="2821738"/>
                </a:xfrm>
                <a:custGeom>
                  <a:avLst/>
                  <a:gdLst>
                    <a:gd name="connsiteX0" fmla="*/ 855821 w 855821"/>
                    <a:gd name="connsiteY0" fmla="*/ 741235 h 988313"/>
                    <a:gd name="connsiteX1" fmla="*/ 855821 w 855821"/>
                    <a:gd name="connsiteY1" fmla="*/ 247174 h 988313"/>
                    <a:gd name="connsiteX2" fmla="*/ 427958 w 855821"/>
                    <a:gd name="connsiteY2" fmla="*/ 0 h 988313"/>
                    <a:gd name="connsiteX3" fmla="*/ 0 w 855821"/>
                    <a:gd name="connsiteY3" fmla="*/ 247174 h 988313"/>
                    <a:gd name="connsiteX4" fmla="*/ 0 w 855821"/>
                    <a:gd name="connsiteY4" fmla="*/ 741235 h 988313"/>
                    <a:gd name="connsiteX5" fmla="*/ 427958 w 855821"/>
                    <a:gd name="connsiteY5" fmla="*/ 988314 h 988313"/>
                    <a:gd name="connsiteX6" fmla="*/ 855821 w 855821"/>
                    <a:gd name="connsiteY6" fmla="*/ 741235 h 98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821" h="988313">
                      <a:moveTo>
                        <a:pt x="855821" y="741235"/>
                      </a:moveTo>
                      <a:lnTo>
                        <a:pt x="855821" y="247174"/>
                      </a:lnTo>
                      <a:lnTo>
                        <a:pt x="427958" y="0"/>
                      </a:lnTo>
                      <a:lnTo>
                        <a:pt x="0" y="247174"/>
                      </a:lnTo>
                      <a:lnTo>
                        <a:pt x="0" y="741235"/>
                      </a:lnTo>
                      <a:lnTo>
                        <a:pt x="427958" y="988314"/>
                      </a:lnTo>
                      <a:lnTo>
                        <a:pt x="855821" y="741235"/>
                      </a:lnTo>
                      <a:close/>
                    </a:path>
                  </a:pathLst>
                </a:custGeom>
                <a:solidFill>
                  <a:srgbClr val="F2F2F2"/>
                </a:solidFill>
                <a:ln w="9525" cap="flat">
                  <a:noFill/>
                  <a:prstDash val="solid"/>
                  <a:miter/>
                </a:ln>
              </p:spPr>
              <p:txBody>
                <a:bodyPr rtlCol="0" anchor="ctr"/>
                <a:lstStyle/>
                <a:p>
                  <a:endParaRPr lang="en-IN" dirty="0"/>
                </a:p>
              </p:txBody>
            </p:sp>
          </p:grpSp>
          <p:sp>
            <p:nvSpPr>
              <p:cNvPr id="14" name="Rectangle 13">
                <a:extLst>
                  <a:ext uri="{FF2B5EF4-FFF2-40B4-BE49-F238E27FC236}">
                    <a16:creationId xmlns:a16="http://schemas.microsoft.com/office/drawing/2014/main" id="{17815B18-EF0C-49DA-A00F-21D08E9C631C}"/>
                  </a:ext>
                </a:extLst>
              </p:cNvPr>
              <p:cNvSpPr/>
              <p:nvPr/>
            </p:nvSpPr>
            <p:spPr bwMode="auto">
              <a:xfrm>
                <a:off x="8660892" y="4213519"/>
                <a:ext cx="2061293" cy="738664"/>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600"/>
                  </a:spcAft>
                  <a:defRPr/>
                </a:pPr>
                <a:r>
                  <a:rPr lang="en-US" sz="1200" dirty="0">
                    <a:solidFill>
                      <a:srgbClr val="282828"/>
                    </a:solidFill>
                    <a:latin typeface="Segoe UI regular"/>
                    <a:cs typeface="Segoe UI Semilight" panose="020B0402040204020203" pitchFamily="34" charset="0"/>
                  </a:rPr>
                  <a:t>Solutions must be                 cost-effective and streamlined,  while supporting                             </a:t>
                </a:r>
                <a:r>
                  <a:rPr lang="en-US" sz="1200" dirty="0">
                    <a:solidFill>
                      <a:srgbClr val="008575"/>
                    </a:solidFill>
                    <a:latin typeface="Segoe UI regular"/>
                    <a:cs typeface="Segoe UI Semilight" panose="020B0402040204020203" pitchFamily="34" charset="0"/>
                  </a:rPr>
                  <a:t>work-from-anywhere security</a:t>
                </a:r>
              </a:p>
            </p:txBody>
          </p:sp>
          <p:sp>
            <p:nvSpPr>
              <p:cNvPr id="24" name="Title 3">
                <a:extLst>
                  <a:ext uri="{FF2B5EF4-FFF2-40B4-BE49-F238E27FC236}">
                    <a16:creationId xmlns:a16="http://schemas.microsoft.com/office/drawing/2014/main" id="{70BECBF9-D6AC-4A13-9327-4070CC27572E}"/>
                  </a:ext>
                </a:extLst>
              </p:cNvPr>
              <p:cNvSpPr txBox="1">
                <a:spLocks/>
              </p:cNvSpPr>
              <p:nvPr/>
            </p:nvSpPr>
            <p:spPr>
              <a:xfrm>
                <a:off x="9124365" y="3837077"/>
                <a:ext cx="1134347" cy="276999"/>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lgn="ctr" defTabSz="913927" fontAlgn="base">
                  <a:lnSpc>
                    <a:spcPct val="90000"/>
                  </a:lnSpc>
                  <a:spcAft>
                    <a:spcPts val="600"/>
                  </a:spcAft>
                  <a:defRPr/>
                </a:pPr>
                <a:r>
                  <a:rPr lang="en-US" sz="2000" spc="0" dirty="0">
                    <a:ln>
                      <a:noFill/>
                    </a:ln>
                    <a:solidFill>
                      <a:srgbClr val="008575"/>
                    </a:solidFill>
                    <a:cs typeface="Segoe UI"/>
                  </a:rPr>
                  <a:t>Processes</a:t>
                </a:r>
              </a:p>
            </p:txBody>
          </p:sp>
          <p:sp>
            <p:nvSpPr>
              <p:cNvPr id="27" name="Processing_E9F5" title="Icon of two interlocked gears">
                <a:extLst>
                  <a:ext uri="{FF2B5EF4-FFF2-40B4-BE49-F238E27FC236}">
                    <a16:creationId xmlns:a16="http://schemas.microsoft.com/office/drawing/2014/main" id="{4B633CCC-4793-41EF-B513-308A1986DB26}"/>
                  </a:ext>
                </a:extLst>
              </p:cNvPr>
              <p:cNvSpPr>
                <a:spLocks noChangeAspect="1" noEditPoints="1"/>
              </p:cNvSpPr>
              <p:nvPr/>
            </p:nvSpPr>
            <p:spPr bwMode="auto">
              <a:xfrm>
                <a:off x="9412054" y="3213896"/>
                <a:ext cx="558969" cy="486827"/>
              </a:xfrm>
              <a:custGeom>
                <a:avLst/>
                <a:gdLst>
                  <a:gd name="T0" fmla="*/ 924 w 3867"/>
                  <a:gd name="T1" fmla="*/ 299 h 3367"/>
                  <a:gd name="T2" fmla="*/ 1549 w 3867"/>
                  <a:gd name="T3" fmla="*/ 924 h 3367"/>
                  <a:gd name="T4" fmla="*/ 924 w 3867"/>
                  <a:gd name="T5" fmla="*/ 1549 h 3367"/>
                  <a:gd name="T6" fmla="*/ 299 w 3867"/>
                  <a:gd name="T7" fmla="*/ 924 h 3367"/>
                  <a:gd name="T8" fmla="*/ 924 w 3867"/>
                  <a:gd name="T9" fmla="*/ 299 h 3367"/>
                  <a:gd name="T10" fmla="*/ 1163 w 3867"/>
                  <a:gd name="T11" fmla="*/ 347 h 3367"/>
                  <a:gd name="T12" fmla="*/ 1307 w 3867"/>
                  <a:gd name="T13" fmla="*/ 0 h 3367"/>
                  <a:gd name="T14" fmla="*/ 1501 w 3867"/>
                  <a:gd name="T15" fmla="*/ 685 h 3367"/>
                  <a:gd name="T16" fmla="*/ 1848 w 3867"/>
                  <a:gd name="T17" fmla="*/ 541 h 3367"/>
                  <a:gd name="T18" fmla="*/ 1501 w 3867"/>
                  <a:gd name="T19" fmla="*/ 1163 h 3367"/>
                  <a:gd name="T20" fmla="*/ 1848 w 3867"/>
                  <a:gd name="T21" fmla="*/ 1307 h 3367"/>
                  <a:gd name="T22" fmla="*/ 1163 w 3867"/>
                  <a:gd name="T23" fmla="*/ 1501 h 3367"/>
                  <a:gd name="T24" fmla="*/ 1307 w 3867"/>
                  <a:gd name="T25" fmla="*/ 1848 h 3367"/>
                  <a:gd name="T26" fmla="*/ 685 w 3867"/>
                  <a:gd name="T27" fmla="*/ 1501 h 3367"/>
                  <a:gd name="T28" fmla="*/ 541 w 3867"/>
                  <a:gd name="T29" fmla="*/ 1848 h 3367"/>
                  <a:gd name="T30" fmla="*/ 347 w 3867"/>
                  <a:gd name="T31" fmla="*/ 1163 h 3367"/>
                  <a:gd name="T32" fmla="*/ 0 w 3867"/>
                  <a:gd name="T33" fmla="*/ 1307 h 3367"/>
                  <a:gd name="T34" fmla="*/ 0 w 3867"/>
                  <a:gd name="T35" fmla="*/ 541 h 3367"/>
                  <a:gd name="T36" fmla="*/ 347 w 3867"/>
                  <a:gd name="T37" fmla="*/ 685 h 3367"/>
                  <a:gd name="T38" fmla="*/ 685 w 3867"/>
                  <a:gd name="T39" fmla="*/ 347 h 3367"/>
                  <a:gd name="T40" fmla="*/ 541 w 3867"/>
                  <a:gd name="T41" fmla="*/ 0 h 3367"/>
                  <a:gd name="T42" fmla="*/ 2049 w 3867"/>
                  <a:gd name="T43" fmla="*/ 2299 h 3367"/>
                  <a:gd name="T44" fmla="*/ 2799 w 3867"/>
                  <a:gd name="T45" fmla="*/ 3049 h 3367"/>
                  <a:gd name="T46" fmla="*/ 3549 w 3867"/>
                  <a:gd name="T47" fmla="*/ 2299 h 3367"/>
                  <a:gd name="T48" fmla="*/ 2799 w 3867"/>
                  <a:gd name="T49" fmla="*/ 1549 h 3367"/>
                  <a:gd name="T50" fmla="*/ 2049 w 3867"/>
                  <a:gd name="T51" fmla="*/ 2299 h 3367"/>
                  <a:gd name="T52" fmla="*/ 2357 w 3867"/>
                  <a:gd name="T53" fmla="*/ 1231 h 3367"/>
                  <a:gd name="T54" fmla="*/ 2512 w 3867"/>
                  <a:gd name="T55" fmla="*/ 1606 h 3367"/>
                  <a:gd name="T56" fmla="*/ 2106 w 3867"/>
                  <a:gd name="T57" fmla="*/ 2012 h 3367"/>
                  <a:gd name="T58" fmla="*/ 1731 w 3867"/>
                  <a:gd name="T59" fmla="*/ 1856 h 3367"/>
                  <a:gd name="T60" fmla="*/ 2106 w 3867"/>
                  <a:gd name="T61" fmla="*/ 2586 h 3367"/>
                  <a:gd name="T62" fmla="*/ 1731 w 3867"/>
                  <a:gd name="T63" fmla="*/ 2741 h 3367"/>
                  <a:gd name="T64" fmla="*/ 2512 w 3867"/>
                  <a:gd name="T65" fmla="*/ 2992 h 3367"/>
                  <a:gd name="T66" fmla="*/ 2357 w 3867"/>
                  <a:gd name="T67" fmla="*/ 3367 h 3367"/>
                  <a:gd name="T68" fmla="*/ 3086 w 3867"/>
                  <a:gd name="T69" fmla="*/ 2992 h 3367"/>
                  <a:gd name="T70" fmla="*/ 3241 w 3867"/>
                  <a:gd name="T71" fmla="*/ 3367 h 3367"/>
                  <a:gd name="T72" fmla="*/ 3492 w 3867"/>
                  <a:gd name="T73" fmla="*/ 2586 h 3367"/>
                  <a:gd name="T74" fmla="*/ 3867 w 3867"/>
                  <a:gd name="T75" fmla="*/ 2741 h 3367"/>
                  <a:gd name="T76" fmla="*/ 3492 w 3867"/>
                  <a:gd name="T77" fmla="*/ 2012 h 3367"/>
                  <a:gd name="T78" fmla="*/ 3867 w 3867"/>
                  <a:gd name="T79" fmla="*/ 1856 h 3367"/>
                  <a:gd name="T80" fmla="*/ 3086 w 3867"/>
                  <a:gd name="T81" fmla="*/ 1606 h 3367"/>
                  <a:gd name="T82" fmla="*/ 3241 w 3867"/>
                  <a:gd name="T83" fmla="*/ 1231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7" h="3367">
                    <a:moveTo>
                      <a:pt x="924" y="299"/>
                    </a:moveTo>
                    <a:cubicBezTo>
                      <a:pt x="1269" y="299"/>
                      <a:pt x="1549" y="579"/>
                      <a:pt x="1549" y="924"/>
                    </a:cubicBezTo>
                    <a:cubicBezTo>
                      <a:pt x="1549" y="1269"/>
                      <a:pt x="1269" y="1549"/>
                      <a:pt x="924" y="1549"/>
                    </a:cubicBezTo>
                    <a:cubicBezTo>
                      <a:pt x="579" y="1549"/>
                      <a:pt x="299" y="1269"/>
                      <a:pt x="299" y="924"/>
                    </a:cubicBezTo>
                    <a:cubicBezTo>
                      <a:pt x="299" y="579"/>
                      <a:pt x="579" y="299"/>
                      <a:pt x="924" y="299"/>
                    </a:cubicBezTo>
                    <a:close/>
                    <a:moveTo>
                      <a:pt x="1163" y="347"/>
                    </a:moveTo>
                    <a:cubicBezTo>
                      <a:pt x="1307" y="0"/>
                      <a:pt x="1307" y="0"/>
                      <a:pt x="1307" y="0"/>
                    </a:cubicBezTo>
                    <a:moveTo>
                      <a:pt x="1501" y="685"/>
                    </a:moveTo>
                    <a:cubicBezTo>
                      <a:pt x="1848" y="541"/>
                      <a:pt x="1848" y="541"/>
                      <a:pt x="1848" y="541"/>
                    </a:cubicBezTo>
                    <a:moveTo>
                      <a:pt x="1501" y="1163"/>
                    </a:moveTo>
                    <a:cubicBezTo>
                      <a:pt x="1848" y="1307"/>
                      <a:pt x="1848" y="1307"/>
                      <a:pt x="1848" y="1307"/>
                    </a:cubicBezTo>
                    <a:moveTo>
                      <a:pt x="1163" y="1501"/>
                    </a:moveTo>
                    <a:cubicBezTo>
                      <a:pt x="1307" y="1848"/>
                      <a:pt x="1307" y="1848"/>
                      <a:pt x="1307" y="1848"/>
                    </a:cubicBezTo>
                    <a:moveTo>
                      <a:pt x="685" y="1501"/>
                    </a:moveTo>
                    <a:cubicBezTo>
                      <a:pt x="541" y="1848"/>
                      <a:pt x="541" y="1848"/>
                      <a:pt x="541" y="1848"/>
                    </a:cubicBezTo>
                    <a:moveTo>
                      <a:pt x="347" y="1163"/>
                    </a:moveTo>
                    <a:cubicBezTo>
                      <a:pt x="0" y="1307"/>
                      <a:pt x="0" y="1307"/>
                      <a:pt x="0" y="1307"/>
                    </a:cubicBezTo>
                    <a:moveTo>
                      <a:pt x="0" y="541"/>
                    </a:moveTo>
                    <a:cubicBezTo>
                      <a:pt x="347" y="685"/>
                      <a:pt x="347" y="685"/>
                      <a:pt x="347" y="685"/>
                    </a:cubicBezTo>
                    <a:moveTo>
                      <a:pt x="685" y="347"/>
                    </a:moveTo>
                    <a:cubicBezTo>
                      <a:pt x="541" y="0"/>
                      <a:pt x="541" y="0"/>
                      <a:pt x="541" y="0"/>
                    </a:cubicBezTo>
                    <a:moveTo>
                      <a:pt x="2049" y="2299"/>
                    </a:moveTo>
                    <a:cubicBezTo>
                      <a:pt x="2049" y="2713"/>
                      <a:pt x="2385" y="3049"/>
                      <a:pt x="2799" y="3049"/>
                    </a:cubicBezTo>
                    <a:cubicBezTo>
                      <a:pt x="3213" y="3049"/>
                      <a:pt x="3549" y="2713"/>
                      <a:pt x="3549" y="2299"/>
                    </a:cubicBezTo>
                    <a:cubicBezTo>
                      <a:pt x="3549" y="1885"/>
                      <a:pt x="3213" y="1549"/>
                      <a:pt x="2799" y="1549"/>
                    </a:cubicBezTo>
                    <a:cubicBezTo>
                      <a:pt x="2385" y="1549"/>
                      <a:pt x="2049" y="1885"/>
                      <a:pt x="2049" y="2299"/>
                    </a:cubicBezTo>
                    <a:close/>
                    <a:moveTo>
                      <a:pt x="2357" y="1231"/>
                    </a:moveTo>
                    <a:cubicBezTo>
                      <a:pt x="2512" y="1606"/>
                      <a:pt x="2512" y="1606"/>
                      <a:pt x="2512" y="1606"/>
                    </a:cubicBezTo>
                    <a:moveTo>
                      <a:pt x="2106" y="2012"/>
                    </a:moveTo>
                    <a:cubicBezTo>
                      <a:pt x="1731" y="1856"/>
                      <a:pt x="1731" y="1856"/>
                      <a:pt x="1731" y="1856"/>
                    </a:cubicBezTo>
                    <a:moveTo>
                      <a:pt x="2106" y="2586"/>
                    </a:moveTo>
                    <a:cubicBezTo>
                      <a:pt x="1731" y="2741"/>
                      <a:pt x="1731" y="2741"/>
                      <a:pt x="1731" y="2741"/>
                    </a:cubicBezTo>
                    <a:moveTo>
                      <a:pt x="2512" y="2992"/>
                    </a:moveTo>
                    <a:cubicBezTo>
                      <a:pt x="2357" y="3367"/>
                      <a:pt x="2357" y="3367"/>
                      <a:pt x="2357" y="3367"/>
                    </a:cubicBezTo>
                    <a:moveTo>
                      <a:pt x="3086" y="2992"/>
                    </a:moveTo>
                    <a:cubicBezTo>
                      <a:pt x="3241" y="3367"/>
                      <a:pt x="3241" y="3367"/>
                      <a:pt x="3241" y="3367"/>
                    </a:cubicBezTo>
                    <a:moveTo>
                      <a:pt x="3492" y="2586"/>
                    </a:moveTo>
                    <a:cubicBezTo>
                      <a:pt x="3867" y="2741"/>
                      <a:pt x="3867" y="2741"/>
                      <a:pt x="3867" y="2741"/>
                    </a:cubicBezTo>
                    <a:moveTo>
                      <a:pt x="3492" y="2012"/>
                    </a:moveTo>
                    <a:cubicBezTo>
                      <a:pt x="3867" y="1856"/>
                      <a:pt x="3867" y="1856"/>
                      <a:pt x="3867" y="1856"/>
                    </a:cubicBezTo>
                    <a:moveTo>
                      <a:pt x="3086" y="1606"/>
                    </a:moveTo>
                    <a:cubicBezTo>
                      <a:pt x="3241" y="1231"/>
                      <a:pt x="3241" y="1231"/>
                      <a:pt x="3241" y="1231"/>
                    </a:cubicBezTo>
                  </a:path>
                </a:pathLst>
              </a:custGeom>
              <a:noFill/>
              <a:ln w="15875" cap="flat">
                <a:solidFill>
                  <a:srgbClr val="00857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Shape 43">
                <a:extLst>
                  <a:ext uri="{FF2B5EF4-FFF2-40B4-BE49-F238E27FC236}">
                    <a16:creationId xmlns:a16="http://schemas.microsoft.com/office/drawing/2014/main" id="{059BE093-8B02-4118-A535-91ED51C57F63}"/>
                  </a:ext>
                </a:extLst>
              </p:cNvPr>
              <p:cNvSpPr/>
              <p:nvPr/>
            </p:nvSpPr>
            <p:spPr>
              <a:xfrm>
                <a:off x="8911303" y="5507149"/>
                <a:ext cx="1560470" cy="673134"/>
              </a:xfrm>
              <a:custGeom>
                <a:avLst/>
                <a:gdLst>
                  <a:gd name="connsiteX0" fmla="*/ 1022128 w 1022127"/>
                  <a:gd name="connsiteY0" fmla="*/ 145828 h 440912"/>
                  <a:gd name="connsiteX1" fmla="*/ 1022128 w 1022127"/>
                  <a:gd name="connsiteY1" fmla="*/ 0 h 440912"/>
                  <a:gd name="connsiteX2" fmla="*/ 511016 w 1022127"/>
                  <a:gd name="connsiteY2" fmla="*/ 295085 h 440912"/>
                  <a:gd name="connsiteX3" fmla="*/ 0 w 1022127"/>
                  <a:gd name="connsiteY3" fmla="*/ 0 h 440912"/>
                  <a:gd name="connsiteX4" fmla="*/ 0 w 1022127"/>
                  <a:gd name="connsiteY4" fmla="*/ 145828 h 440912"/>
                  <a:gd name="connsiteX5" fmla="*/ 511016 w 1022127"/>
                  <a:gd name="connsiteY5" fmla="*/ 440912 h 440912"/>
                  <a:gd name="connsiteX6" fmla="*/ 1022128 w 1022127"/>
                  <a:gd name="connsiteY6" fmla="*/ 145828 h 4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127" h="440912">
                    <a:moveTo>
                      <a:pt x="1022128" y="145828"/>
                    </a:moveTo>
                    <a:lnTo>
                      <a:pt x="1022128" y="0"/>
                    </a:lnTo>
                    <a:lnTo>
                      <a:pt x="511016" y="295085"/>
                    </a:lnTo>
                    <a:lnTo>
                      <a:pt x="0" y="0"/>
                    </a:lnTo>
                    <a:lnTo>
                      <a:pt x="0" y="145828"/>
                    </a:lnTo>
                    <a:lnTo>
                      <a:pt x="511016" y="440912"/>
                    </a:lnTo>
                    <a:lnTo>
                      <a:pt x="1022128" y="145828"/>
                    </a:lnTo>
                    <a:close/>
                  </a:path>
                </a:pathLst>
              </a:custGeom>
              <a:solidFill>
                <a:srgbClr val="30E5D0"/>
              </a:solidFill>
              <a:ln w="9525" cap="flat">
                <a:no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0D2425BD-755E-47CA-870F-702F63644859}"/>
                  </a:ext>
                </a:extLst>
              </p:cNvPr>
              <p:cNvSpPr/>
              <p:nvPr/>
            </p:nvSpPr>
            <p:spPr>
              <a:xfrm>
                <a:off x="8911303" y="2164466"/>
                <a:ext cx="1560470" cy="673134"/>
              </a:xfrm>
              <a:custGeom>
                <a:avLst/>
                <a:gdLst>
                  <a:gd name="connsiteX0" fmla="*/ 1022128 w 1022127"/>
                  <a:gd name="connsiteY0" fmla="*/ 295085 h 440912"/>
                  <a:gd name="connsiteX1" fmla="*/ 1022128 w 1022127"/>
                  <a:gd name="connsiteY1" fmla="*/ 440912 h 440912"/>
                  <a:gd name="connsiteX2" fmla="*/ 511016 w 1022127"/>
                  <a:gd name="connsiteY2" fmla="*/ 145828 h 440912"/>
                  <a:gd name="connsiteX3" fmla="*/ 0 w 1022127"/>
                  <a:gd name="connsiteY3" fmla="*/ 440912 h 440912"/>
                  <a:gd name="connsiteX4" fmla="*/ 0 w 1022127"/>
                  <a:gd name="connsiteY4" fmla="*/ 295085 h 440912"/>
                  <a:gd name="connsiteX5" fmla="*/ 511016 w 1022127"/>
                  <a:gd name="connsiteY5" fmla="*/ 0 h 440912"/>
                  <a:gd name="connsiteX6" fmla="*/ 1022128 w 1022127"/>
                  <a:gd name="connsiteY6" fmla="*/ 295085 h 4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127" h="440912">
                    <a:moveTo>
                      <a:pt x="1022128" y="295085"/>
                    </a:moveTo>
                    <a:lnTo>
                      <a:pt x="1022128" y="440912"/>
                    </a:lnTo>
                    <a:lnTo>
                      <a:pt x="511016" y="145828"/>
                    </a:lnTo>
                    <a:lnTo>
                      <a:pt x="0" y="440912"/>
                    </a:lnTo>
                    <a:lnTo>
                      <a:pt x="0" y="295085"/>
                    </a:lnTo>
                    <a:lnTo>
                      <a:pt x="511016" y="0"/>
                    </a:lnTo>
                    <a:lnTo>
                      <a:pt x="1022128" y="295085"/>
                    </a:lnTo>
                    <a:close/>
                  </a:path>
                </a:pathLst>
              </a:custGeom>
              <a:solidFill>
                <a:srgbClr val="008575"/>
              </a:solidFill>
              <a:ln w="9525" cap="flat">
                <a:noFill/>
                <a:prstDash val="solid"/>
                <a:miter/>
              </a:ln>
            </p:spPr>
            <p:txBody>
              <a:bodyPr rtlCol="0" anchor="ctr"/>
              <a:lstStyle/>
              <a:p>
                <a:endParaRPr lang="en-IN"/>
              </a:p>
            </p:txBody>
          </p:sp>
        </p:grpSp>
      </p:grpSp>
    </p:spTree>
    <p:extLst>
      <p:ext uri="{BB962C8B-B14F-4D97-AF65-F5344CB8AC3E}">
        <p14:creationId xmlns:p14="http://schemas.microsoft.com/office/powerpoint/2010/main" val="308264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decel="100000" fill="hold" grpId="1" nodeType="withEffect">
                                  <p:stCondLst>
                                    <p:cond delay="0"/>
                                  </p:stCondLst>
                                  <p:childTnLst>
                                    <p:animMotion origin="layout" path="M -2.08333E-7 -2.22222E-6 L -2.08333E-7 0.01898 " pathEditMode="relative" rAng="0" ptsTypes="AA">
                                      <p:cBhvr>
                                        <p:cTn id="9" dur="700" spd="-100000" fill="hold"/>
                                        <p:tgtEl>
                                          <p:spTgt spid="9"/>
                                        </p:tgtEl>
                                        <p:attrNameLst>
                                          <p:attrName>ppt_x</p:attrName>
                                          <p:attrName>ppt_y</p:attrName>
                                        </p:attrNameLst>
                                      </p:cBhvr>
                                      <p:rCtr x="0"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5332B9E-6454-4E62-9511-65984245D35A}"/>
              </a:ext>
            </a:extLst>
          </p:cNvPr>
          <p:cNvSpPr/>
          <p:nvPr/>
        </p:nvSpPr>
        <p:spPr bwMode="auto">
          <a:xfrm>
            <a:off x="-2" y="191"/>
            <a:ext cx="12192001" cy="1615957"/>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itle 7">
            <a:extLst>
              <a:ext uri="{FF2B5EF4-FFF2-40B4-BE49-F238E27FC236}">
                <a16:creationId xmlns:a16="http://schemas.microsoft.com/office/drawing/2014/main" id="{FF0381FE-C9DD-49C2-988E-D4BB4366DF0C}"/>
              </a:ext>
            </a:extLst>
          </p:cNvPr>
          <p:cNvSpPr>
            <a:spLocks noGrp="1"/>
          </p:cNvSpPr>
          <p:nvPr>
            <p:ph type="title"/>
          </p:nvPr>
        </p:nvSpPr>
        <p:spPr>
          <a:xfrm>
            <a:off x="597917" y="601745"/>
            <a:ext cx="11018520" cy="492443"/>
          </a:xfrm>
        </p:spPr>
        <p:txBody>
          <a:bodyPr/>
          <a:lstStyle/>
          <a:p>
            <a:r>
              <a:rPr lang="en-US" sz="3200" dirty="0">
                <a:solidFill>
                  <a:srgbClr val="30E5D0"/>
                </a:solidFill>
              </a:rPr>
              <a:t>Common concerns across our global customer base</a:t>
            </a:r>
          </a:p>
        </p:txBody>
      </p:sp>
      <p:sp>
        <p:nvSpPr>
          <p:cNvPr id="2" name="TextBox 1">
            <a:extLst>
              <a:ext uri="{FF2B5EF4-FFF2-40B4-BE49-F238E27FC236}">
                <a16:creationId xmlns:a16="http://schemas.microsoft.com/office/drawing/2014/main" id="{DAF929DB-DE6C-4523-BF02-E467A6309983}"/>
              </a:ext>
            </a:extLst>
          </p:cNvPr>
          <p:cNvSpPr txBox="1"/>
          <p:nvPr/>
        </p:nvSpPr>
        <p:spPr>
          <a:xfrm>
            <a:off x="597917" y="1163107"/>
            <a:ext cx="8484823" cy="307777"/>
          </a:xfrm>
          <a:prstGeom prst="rect">
            <a:avLst/>
          </a:prstGeom>
          <a:noFill/>
        </p:spPr>
        <p:txBody>
          <a:bodyPr wrap="square" lIns="0" tIns="0" rIns="0" bIns="0" rtlCol="0">
            <a:spAutoFit/>
          </a:bodyPr>
          <a:lstStyle/>
          <a:p>
            <a:r>
              <a:rPr lang="en-US" sz="2000" dirty="0">
                <a:solidFill>
                  <a:schemeClr val="bg1"/>
                </a:solidFill>
                <a:latin typeface="Segoe UI regular"/>
                <a:cs typeface="Segoe UI" panose="020B0502040204020203" pitchFamily="34" charset="0"/>
              </a:rPr>
              <a:t>Assessing the challenges of hybrid work…</a:t>
            </a:r>
          </a:p>
        </p:txBody>
      </p:sp>
      <p:grpSp>
        <p:nvGrpSpPr>
          <p:cNvPr id="225" name="Group 224">
            <a:extLst>
              <a:ext uri="{FF2B5EF4-FFF2-40B4-BE49-F238E27FC236}">
                <a16:creationId xmlns:a16="http://schemas.microsoft.com/office/drawing/2014/main" id="{042EC6D4-395B-430C-9CCF-5688AC9251D0}"/>
              </a:ext>
            </a:extLst>
          </p:cNvPr>
          <p:cNvGrpSpPr/>
          <p:nvPr/>
        </p:nvGrpSpPr>
        <p:grpSpPr>
          <a:xfrm>
            <a:off x="457708" y="1831861"/>
            <a:ext cx="11276584" cy="4538694"/>
            <a:chOff x="521208" y="1730261"/>
            <a:chExt cx="11276584" cy="4538694"/>
          </a:xfrm>
        </p:grpSpPr>
        <p:grpSp>
          <p:nvGrpSpPr>
            <p:cNvPr id="224" name="Group 223">
              <a:extLst>
                <a:ext uri="{FF2B5EF4-FFF2-40B4-BE49-F238E27FC236}">
                  <a16:creationId xmlns:a16="http://schemas.microsoft.com/office/drawing/2014/main" id="{7C5A0752-56FC-4D92-A2C4-A24CA78BC47C}"/>
                </a:ext>
              </a:extLst>
            </p:cNvPr>
            <p:cNvGrpSpPr/>
            <p:nvPr/>
          </p:nvGrpSpPr>
          <p:grpSpPr>
            <a:xfrm>
              <a:off x="6381168" y="1730261"/>
              <a:ext cx="5416624" cy="4538694"/>
              <a:chOff x="6254168" y="1730261"/>
              <a:chExt cx="5416624" cy="4538694"/>
            </a:xfrm>
          </p:grpSpPr>
          <p:grpSp>
            <p:nvGrpSpPr>
              <p:cNvPr id="132" name="Group 131">
                <a:extLst>
                  <a:ext uri="{FF2B5EF4-FFF2-40B4-BE49-F238E27FC236}">
                    <a16:creationId xmlns:a16="http://schemas.microsoft.com/office/drawing/2014/main" id="{690C7433-C17E-42AA-9503-8D9392029B8F}"/>
                  </a:ext>
                </a:extLst>
              </p:cNvPr>
              <p:cNvGrpSpPr/>
              <p:nvPr/>
            </p:nvGrpSpPr>
            <p:grpSpPr>
              <a:xfrm>
                <a:off x="6254168" y="1730261"/>
                <a:ext cx="5416624" cy="4538694"/>
                <a:chOff x="457200" y="1730261"/>
                <a:chExt cx="4643372" cy="4538694"/>
              </a:xfrm>
            </p:grpSpPr>
            <p:sp>
              <p:nvSpPr>
                <p:cNvPr id="133" name="Rectangle: Top Corners Rounded 132">
                  <a:extLst>
                    <a:ext uri="{FF2B5EF4-FFF2-40B4-BE49-F238E27FC236}">
                      <a16:creationId xmlns:a16="http://schemas.microsoft.com/office/drawing/2014/main" id="{AFE47837-EDD7-45A6-A2C5-E46BBF7B9A07}"/>
                    </a:ext>
                  </a:extLst>
                </p:cNvPr>
                <p:cNvSpPr/>
                <p:nvPr/>
              </p:nvSpPr>
              <p:spPr>
                <a:xfrm rot="10800000">
                  <a:off x="706210" y="1730261"/>
                  <a:ext cx="1253496" cy="193547"/>
                </a:xfrm>
                <a:prstGeom prst="round2SameRect">
                  <a:avLst>
                    <a:gd name="adj1" fmla="val 16667"/>
                    <a:gd name="adj2" fmla="val 50000"/>
                  </a:avLst>
                </a:prstGeom>
                <a:solidFill>
                  <a:srgbClr val="30E5D0"/>
                </a:solidFill>
                <a:ln w="9525" cap="flat">
                  <a:noFill/>
                  <a:prstDash val="solid"/>
                  <a:miter/>
                </a:ln>
              </p:spPr>
              <p:txBody>
                <a:bodyPr rtlCol="0" anchor="ctr"/>
                <a:lstStyle/>
                <a:p>
                  <a:endParaRPr lang="en-IN" dirty="0"/>
                </a:p>
              </p:txBody>
            </p:sp>
            <p:sp>
              <p:nvSpPr>
                <p:cNvPr id="134" name="Rectangle: Rounded Corners 133">
                  <a:extLst>
                    <a:ext uri="{FF2B5EF4-FFF2-40B4-BE49-F238E27FC236}">
                      <a16:creationId xmlns:a16="http://schemas.microsoft.com/office/drawing/2014/main" id="{0E2516F2-350C-48DD-8036-8228F3F5DA9A}"/>
                    </a:ext>
                  </a:extLst>
                </p:cNvPr>
                <p:cNvSpPr/>
                <p:nvPr/>
              </p:nvSpPr>
              <p:spPr>
                <a:xfrm>
                  <a:off x="457200" y="1833082"/>
                  <a:ext cx="4643372" cy="4435873"/>
                </a:xfrm>
                <a:prstGeom prst="roundRect">
                  <a:avLst>
                    <a:gd name="adj" fmla="val 4123"/>
                  </a:avLst>
                </a:prstGeom>
                <a:solidFill>
                  <a:srgbClr val="F2F2F2"/>
                </a:solidFill>
                <a:ln w="9525" cap="flat">
                  <a:noFill/>
                  <a:prstDash val="solid"/>
                  <a:miter/>
                </a:ln>
              </p:spPr>
              <p:txBody>
                <a:bodyPr rtlCol="0" anchor="ctr"/>
                <a:lstStyle/>
                <a:p>
                  <a:endParaRPr lang="en-IN"/>
                </a:p>
              </p:txBody>
            </p:sp>
          </p:grpSp>
          <p:sp>
            <p:nvSpPr>
              <p:cNvPr id="185" name="Freeform: Shape 184">
                <a:extLst>
                  <a:ext uri="{FF2B5EF4-FFF2-40B4-BE49-F238E27FC236}">
                    <a16:creationId xmlns:a16="http://schemas.microsoft.com/office/drawing/2014/main" id="{F2CFF96C-FDFA-4BB0-8152-3CBE33FEEF8D}"/>
                  </a:ext>
                </a:extLst>
              </p:cNvPr>
              <p:cNvSpPr/>
              <p:nvPr/>
            </p:nvSpPr>
            <p:spPr>
              <a:xfrm>
                <a:off x="10807882" y="1833082"/>
                <a:ext cx="862910" cy="4435873"/>
              </a:xfrm>
              <a:custGeom>
                <a:avLst/>
                <a:gdLst>
                  <a:gd name="connsiteX0" fmla="*/ 0 w 862910"/>
                  <a:gd name="connsiteY0" fmla="*/ 0 h 4435873"/>
                  <a:gd name="connsiteX1" fmla="*/ 680019 w 862910"/>
                  <a:gd name="connsiteY1" fmla="*/ 0 h 4435873"/>
                  <a:gd name="connsiteX2" fmla="*/ 862910 w 862910"/>
                  <a:gd name="connsiteY2" fmla="*/ 182891 h 4435873"/>
                  <a:gd name="connsiteX3" fmla="*/ 862910 w 862910"/>
                  <a:gd name="connsiteY3" fmla="*/ 4252982 h 4435873"/>
                  <a:gd name="connsiteX4" fmla="*/ 680019 w 862910"/>
                  <a:gd name="connsiteY4" fmla="*/ 4435873 h 4435873"/>
                  <a:gd name="connsiteX5" fmla="*/ 0 w 862910"/>
                  <a:gd name="connsiteY5" fmla="*/ 4435873 h 443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910" h="4435873">
                    <a:moveTo>
                      <a:pt x="0" y="0"/>
                    </a:moveTo>
                    <a:lnTo>
                      <a:pt x="680019" y="0"/>
                    </a:lnTo>
                    <a:cubicBezTo>
                      <a:pt x="781027" y="0"/>
                      <a:pt x="862910" y="81883"/>
                      <a:pt x="862910" y="182891"/>
                    </a:cubicBezTo>
                    <a:lnTo>
                      <a:pt x="862910" y="4252982"/>
                    </a:lnTo>
                    <a:cubicBezTo>
                      <a:pt x="862910" y="4353990"/>
                      <a:pt x="781027" y="4435873"/>
                      <a:pt x="680019" y="4435873"/>
                    </a:cubicBezTo>
                    <a:lnTo>
                      <a:pt x="0" y="4435873"/>
                    </a:lnTo>
                    <a:close/>
                  </a:path>
                </a:pathLst>
              </a:custGeom>
              <a:solidFill>
                <a:srgbClr val="2F2F2F"/>
              </a:solidFill>
              <a:ln w="9525" cap="flat">
                <a:noFill/>
                <a:prstDash val="solid"/>
                <a:miter/>
              </a:ln>
            </p:spPr>
            <p:txBody>
              <a:bodyPr wrap="square" rtlCol="0" anchor="ctr">
                <a:noAutofit/>
              </a:bodyPr>
              <a:lstStyle/>
              <a:p>
                <a:endParaRPr lang="en-IN" sz="100"/>
              </a:p>
            </p:txBody>
          </p:sp>
          <p:grpSp>
            <p:nvGrpSpPr>
              <p:cNvPr id="139" name="Group 138">
                <a:extLst>
                  <a:ext uri="{FF2B5EF4-FFF2-40B4-BE49-F238E27FC236}">
                    <a16:creationId xmlns:a16="http://schemas.microsoft.com/office/drawing/2014/main" id="{6A5B0F91-8D45-4CC5-92AC-232BCA0CD97D}"/>
                  </a:ext>
                </a:extLst>
              </p:cNvPr>
              <p:cNvGrpSpPr/>
              <p:nvPr/>
            </p:nvGrpSpPr>
            <p:grpSpPr>
              <a:xfrm>
                <a:off x="6369438" y="1891504"/>
                <a:ext cx="4342383" cy="1460705"/>
                <a:chOff x="6305429" y="1891504"/>
                <a:chExt cx="4342383" cy="1460705"/>
              </a:xfrm>
            </p:grpSpPr>
            <p:sp>
              <p:nvSpPr>
                <p:cNvPr id="44" name="TextBox 43">
                  <a:extLst>
                    <a:ext uri="{FF2B5EF4-FFF2-40B4-BE49-F238E27FC236}">
                      <a16:creationId xmlns:a16="http://schemas.microsoft.com/office/drawing/2014/main" id="{13DC57C6-B596-4B84-A038-F8F9C7F2FA79}"/>
                    </a:ext>
                  </a:extLst>
                </p:cNvPr>
                <p:cNvSpPr txBox="1"/>
                <p:nvPr/>
              </p:nvSpPr>
              <p:spPr>
                <a:xfrm>
                  <a:off x="6305429" y="2326287"/>
                  <a:ext cx="4342383" cy="1025922"/>
                </a:xfrm>
                <a:prstGeom prst="rect">
                  <a:avLst/>
                </a:prstGeom>
                <a:noFill/>
              </p:spPr>
              <p:txBody>
                <a:bodyPr wrap="square" lIns="0" tIns="0" rIns="0" bIns="0" rtlCol="0">
                  <a:spAutoFit/>
                </a:bodyPr>
                <a:lstStyle/>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Manual workforce management due to lack of digital access    to schedules</a:t>
                  </a:r>
                </a:p>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Inadequate communication with headquarters, worsened by the pandemic</a:t>
                  </a:r>
                </a:p>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Stalled productivity from manual, outdated processes</a:t>
                  </a:r>
                </a:p>
              </p:txBody>
            </p:sp>
            <p:sp>
              <p:nvSpPr>
                <p:cNvPr id="45" name="TextBox 44">
                  <a:extLst>
                    <a:ext uri="{FF2B5EF4-FFF2-40B4-BE49-F238E27FC236}">
                      <a16:creationId xmlns:a16="http://schemas.microsoft.com/office/drawing/2014/main" id="{F6654395-117A-42C6-9091-EB095CADA7BB}"/>
                    </a:ext>
                  </a:extLst>
                </p:cNvPr>
                <p:cNvSpPr txBox="1"/>
                <p:nvPr/>
              </p:nvSpPr>
              <p:spPr>
                <a:xfrm>
                  <a:off x="6305429" y="1891504"/>
                  <a:ext cx="2850671" cy="307777"/>
                </a:xfrm>
                <a:prstGeom prst="rect">
                  <a:avLst/>
                </a:prstGeom>
                <a:noFill/>
              </p:spPr>
              <p:txBody>
                <a:bodyPr wrap="square" lIns="0" tIns="0" rIns="0" bIns="0" rtlCol="0">
                  <a:spAutoFit/>
                </a:bodyPr>
                <a:lstStyle/>
                <a:p>
                  <a:r>
                    <a:rPr lang="en-US" sz="2000" dirty="0">
                      <a:solidFill>
                        <a:srgbClr val="008575"/>
                      </a:solidFill>
                      <a:latin typeface="Segoe UI Semibold"/>
                    </a:rPr>
                    <a:t>Frustrated employees</a:t>
                  </a:r>
                </a:p>
              </p:txBody>
            </p:sp>
          </p:grpSp>
          <p:grpSp>
            <p:nvGrpSpPr>
              <p:cNvPr id="33" name="Group 32">
                <a:extLst>
                  <a:ext uri="{FF2B5EF4-FFF2-40B4-BE49-F238E27FC236}">
                    <a16:creationId xmlns:a16="http://schemas.microsoft.com/office/drawing/2014/main" id="{6046E957-0850-4A72-A1EB-9B5048135FBB}"/>
                  </a:ext>
                </a:extLst>
              </p:cNvPr>
              <p:cNvGrpSpPr/>
              <p:nvPr/>
            </p:nvGrpSpPr>
            <p:grpSpPr>
              <a:xfrm>
                <a:off x="6369438" y="3572711"/>
                <a:ext cx="4342383" cy="1090209"/>
                <a:chOff x="6305429" y="3553081"/>
                <a:chExt cx="4342383" cy="1090209"/>
              </a:xfrm>
            </p:grpSpPr>
            <p:sp>
              <p:nvSpPr>
                <p:cNvPr id="48" name="TextBox 47">
                  <a:extLst>
                    <a:ext uri="{FF2B5EF4-FFF2-40B4-BE49-F238E27FC236}">
                      <a16:creationId xmlns:a16="http://schemas.microsoft.com/office/drawing/2014/main" id="{66517911-9579-40A3-A2FE-950663FFC2CB}"/>
                    </a:ext>
                  </a:extLst>
                </p:cNvPr>
                <p:cNvSpPr txBox="1"/>
                <p:nvPr/>
              </p:nvSpPr>
              <p:spPr>
                <a:xfrm>
                  <a:off x="6305429" y="3986700"/>
                  <a:ext cx="4342383" cy="656590"/>
                </a:xfrm>
                <a:prstGeom prst="rect">
                  <a:avLst/>
                </a:prstGeom>
                <a:noFill/>
              </p:spPr>
              <p:txBody>
                <a:bodyPr wrap="square" lIns="0" tIns="0" rIns="0" bIns="0" rtlCol="0">
                  <a:spAutoFit/>
                </a:bodyPr>
                <a:lstStyle/>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Complexities of remote deployment, management, and updates</a:t>
                  </a:r>
                </a:p>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Confusion &amp; slowdowns from inconsistent user experiences</a:t>
                  </a:r>
                </a:p>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Unpredictable costs from constant refresh &amp; upgrade cycles</a:t>
                  </a:r>
                  <a:endParaRPr lang="en-US" sz="1200" dirty="0"/>
                </a:p>
              </p:txBody>
            </p:sp>
            <p:sp>
              <p:nvSpPr>
                <p:cNvPr id="49" name="TextBox 48">
                  <a:extLst>
                    <a:ext uri="{FF2B5EF4-FFF2-40B4-BE49-F238E27FC236}">
                      <a16:creationId xmlns:a16="http://schemas.microsoft.com/office/drawing/2014/main" id="{C9623906-5083-4CB9-83FB-05A4474944B2}"/>
                    </a:ext>
                  </a:extLst>
                </p:cNvPr>
                <p:cNvSpPr txBox="1"/>
                <p:nvPr/>
              </p:nvSpPr>
              <p:spPr>
                <a:xfrm>
                  <a:off x="6305429" y="3553081"/>
                  <a:ext cx="3019220" cy="307777"/>
                </a:xfrm>
                <a:prstGeom prst="rect">
                  <a:avLst/>
                </a:prstGeom>
                <a:noFill/>
              </p:spPr>
              <p:txBody>
                <a:bodyPr wrap="square" lIns="0" tIns="0" rIns="0" bIns="0" rtlCol="0">
                  <a:spAutoFit/>
                </a:bodyPr>
                <a:lstStyle/>
                <a:p>
                  <a:r>
                    <a:rPr lang="en-US" sz="2000" dirty="0">
                      <a:solidFill>
                        <a:srgbClr val="008575"/>
                      </a:solidFill>
                      <a:latin typeface="Segoe UI Semibold"/>
                    </a:rPr>
                    <a:t>Device experiences</a:t>
                  </a:r>
                </a:p>
              </p:txBody>
            </p:sp>
          </p:grpSp>
          <p:grpSp>
            <p:nvGrpSpPr>
              <p:cNvPr id="31" name="Group 30">
                <a:extLst>
                  <a:ext uri="{FF2B5EF4-FFF2-40B4-BE49-F238E27FC236}">
                    <a16:creationId xmlns:a16="http://schemas.microsoft.com/office/drawing/2014/main" id="{33E7DADC-08A1-489B-B86A-B72A7166558D}"/>
                  </a:ext>
                </a:extLst>
              </p:cNvPr>
              <p:cNvGrpSpPr/>
              <p:nvPr/>
            </p:nvGrpSpPr>
            <p:grpSpPr>
              <a:xfrm>
                <a:off x="6369438" y="4883423"/>
                <a:ext cx="4342383" cy="1274874"/>
                <a:chOff x="6305429" y="4845326"/>
                <a:chExt cx="4342383" cy="1274874"/>
              </a:xfrm>
            </p:grpSpPr>
            <p:sp>
              <p:nvSpPr>
                <p:cNvPr id="52" name="TextBox 51">
                  <a:extLst>
                    <a:ext uri="{FF2B5EF4-FFF2-40B4-BE49-F238E27FC236}">
                      <a16:creationId xmlns:a16="http://schemas.microsoft.com/office/drawing/2014/main" id="{A610C996-FA03-4282-8EDE-138C57125C4B}"/>
                    </a:ext>
                  </a:extLst>
                </p:cNvPr>
                <p:cNvSpPr txBox="1"/>
                <p:nvPr/>
              </p:nvSpPr>
              <p:spPr>
                <a:xfrm>
                  <a:off x="6305429" y="5278944"/>
                  <a:ext cx="4342383" cy="841256"/>
                </a:xfrm>
                <a:prstGeom prst="rect">
                  <a:avLst/>
                </a:prstGeom>
                <a:noFill/>
              </p:spPr>
              <p:txBody>
                <a:bodyPr wrap="square" lIns="0" tIns="0" rIns="0" bIns="0" rtlCol="0">
                  <a:spAutoFit/>
                </a:bodyPr>
                <a:lstStyle/>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Need for insights to win cost reductions &amp; efficiencies in unpredictable markets</a:t>
                  </a:r>
                </a:p>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Strong demand to infuse data into routine workflows &amp; services</a:t>
                  </a:r>
                </a:p>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High cost of managing &amp; scaling enterprise  insight capabilities</a:t>
                  </a:r>
                  <a:endParaRPr lang="en-US" sz="1200" dirty="0"/>
                </a:p>
              </p:txBody>
            </p:sp>
            <p:sp>
              <p:nvSpPr>
                <p:cNvPr id="53" name="TextBox 52">
                  <a:extLst>
                    <a:ext uri="{FF2B5EF4-FFF2-40B4-BE49-F238E27FC236}">
                      <a16:creationId xmlns:a16="http://schemas.microsoft.com/office/drawing/2014/main" id="{539BCD2E-F740-497F-975B-E0CD38BD7458}"/>
                    </a:ext>
                  </a:extLst>
                </p:cNvPr>
                <p:cNvSpPr txBox="1"/>
                <p:nvPr/>
              </p:nvSpPr>
              <p:spPr>
                <a:xfrm>
                  <a:off x="6305429" y="4845326"/>
                  <a:ext cx="2917736" cy="307777"/>
                </a:xfrm>
                <a:prstGeom prst="rect">
                  <a:avLst/>
                </a:prstGeom>
                <a:noFill/>
              </p:spPr>
              <p:txBody>
                <a:bodyPr wrap="square" lIns="0" tIns="0" rIns="0" bIns="0" rtlCol="0">
                  <a:spAutoFit/>
                </a:bodyPr>
                <a:lstStyle/>
                <a:p>
                  <a:pPr>
                    <a:spcAft>
                      <a:spcPts val="600"/>
                    </a:spcAft>
                  </a:pPr>
                  <a:r>
                    <a:rPr lang="en-US" sz="2000" dirty="0">
                      <a:solidFill>
                        <a:srgbClr val="008575"/>
                      </a:solidFill>
                      <a:latin typeface="Segoe UI Semibold"/>
                    </a:rPr>
                    <a:t>Data culture</a:t>
                  </a:r>
                </a:p>
              </p:txBody>
            </p:sp>
          </p:grpSp>
          <p:cxnSp>
            <p:nvCxnSpPr>
              <p:cNvPr id="147" name="Straight Connector 146">
                <a:extLst>
                  <a:ext uri="{FF2B5EF4-FFF2-40B4-BE49-F238E27FC236}">
                    <a16:creationId xmlns:a16="http://schemas.microsoft.com/office/drawing/2014/main" id="{39173706-6483-49AB-AF59-44261E68C310}"/>
                  </a:ext>
                </a:extLst>
              </p:cNvPr>
              <p:cNvCxnSpPr>
                <a:cxnSpLocks/>
              </p:cNvCxnSpPr>
              <p:nvPr/>
            </p:nvCxnSpPr>
            <p:spPr>
              <a:xfrm>
                <a:off x="6254168" y="3513262"/>
                <a:ext cx="5408605" cy="0"/>
              </a:xfrm>
              <a:prstGeom prst="line">
                <a:avLst/>
              </a:prstGeom>
              <a:ln w="19050">
                <a:solidFill>
                  <a:srgbClr val="FFFFFF"/>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2DAD82F-4C33-4873-922D-6FF2E54226DB}"/>
                  </a:ext>
                </a:extLst>
              </p:cNvPr>
              <p:cNvCxnSpPr>
                <a:cxnSpLocks/>
              </p:cNvCxnSpPr>
              <p:nvPr/>
            </p:nvCxnSpPr>
            <p:spPr>
              <a:xfrm>
                <a:off x="6254168" y="4823973"/>
                <a:ext cx="5416624" cy="0"/>
              </a:xfrm>
              <a:prstGeom prst="line">
                <a:avLst/>
              </a:prstGeom>
              <a:ln w="19050">
                <a:solidFill>
                  <a:srgbClr val="FFFFFF"/>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75" name="emoticon_2" title="Icon of a face frowning">
                <a:extLst>
                  <a:ext uri="{FF2B5EF4-FFF2-40B4-BE49-F238E27FC236}">
                    <a16:creationId xmlns:a16="http://schemas.microsoft.com/office/drawing/2014/main" id="{25C04A86-61D1-4239-9D8C-14C22F134A4B}"/>
                  </a:ext>
                </a:extLst>
              </p:cNvPr>
              <p:cNvSpPr>
                <a:spLocks noChangeAspect="1" noEditPoints="1"/>
              </p:cNvSpPr>
              <p:nvPr/>
            </p:nvSpPr>
            <p:spPr bwMode="auto">
              <a:xfrm>
                <a:off x="11045589" y="2438976"/>
                <a:ext cx="387496" cy="365760"/>
              </a:xfrm>
              <a:custGeom>
                <a:avLst/>
                <a:gdLst>
                  <a:gd name="T0" fmla="*/ 312 w 312"/>
                  <a:gd name="T1" fmla="*/ 156 h 312"/>
                  <a:gd name="T2" fmla="*/ 156 w 312"/>
                  <a:gd name="T3" fmla="*/ 312 h 312"/>
                  <a:gd name="T4" fmla="*/ 0 w 312"/>
                  <a:gd name="T5" fmla="*/ 156 h 312"/>
                  <a:gd name="T6" fmla="*/ 156 w 312"/>
                  <a:gd name="T7" fmla="*/ 0 h 312"/>
                  <a:gd name="T8" fmla="*/ 312 w 312"/>
                  <a:gd name="T9" fmla="*/ 156 h 312"/>
                  <a:gd name="T10" fmla="*/ 239 w 312"/>
                  <a:gd name="T11" fmla="*/ 250 h 312"/>
                  <a:gd name="T12" fmla="*/ 156 w 312"/>
                  <a:gd name="T13" fmla="*/ 200 h 312"/>
                  <a:gd name="T14" fmla="*/ 73 w 312"/>
                  <a:gd name="T15" fmla="*/ 250 h 312"/>
                  <a:gd name="T16" fmla="*/ 94 w 312"/>
                  <a:gd name="T17" fmla="*/ 100 h 312"/>
                  <a:gd name="T18" fmla="*/ 80 w 312"/>
                  <a:gd name="T19" fmla="*/ 114 h 312"/>
                  <a:gd name="T20" fmla="*/ 94 w 312"/>
                  <a:gd name="T21" fmla="*/ 128 h 312"/>
                  <a:gd name="T22" fmla="*/ 108 w 312"/>
                  <a:gd name="T23" fmla="*/ 114 h 312"/>
                  <a:gd name="T24" fmla="*/ 94 w 312"/>
                  <a:gd name="T25" fmla="*/ 100 h 312"/>
                  <a:gd name="T26" fmla="*/ 220 w 312"/>
                  <a:gd name="T27" fmla="*/ 100 h 312"/>
                  <a:gd name="T28" fmla="*/ 206 w 312"/>
                  <a:gd name="T29" fmla="*/ 114 h 312"/>
                  <a:gd name="T30" fmla="*/ 220 w 312"/>
                  <a:gd name="T31" fmla="*/ 128 h 312"/>
                  <a:gd name="T32" fmla="*/ 234 w 312"/>
                  <a:gd name="T33" fmla="*/ 114 h 312"/>
                  <a:gd name="T34" fmla="*/ 220 w 312"/>
                  <a:gd name="T35" fmla="*/ 10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312">
                    <a:moveTo>
                      <a:pt x="312" y="156"/>
                    </a:moveTo>
                    <a:cubicBezTo>
                      <a:pt x="312" y="242"/>
                      <a:pt x="242" y="312"/>
                      <a:pt x="156" y="312"/>
                    </a:cubicBezTo>
                    <a:cubicBezTo>
                      <a:pt x="70" y="312"/>
                      <a:pt x="0" y="242"/>
                      <a:pt x="0" y="156"/>
                    </a:cubicBezTo>
                    <a:cubicBezTo>
                      <a:pt x="0" y="70"/>
                      <a:pt x="70" y="0"/>
                      <a:pt x="156" y="0"/>
                    </a:cubicBezTo>
                    <a:cubicBezTo>
                      <a:pt x="242" y="0"/>
                      <a:pt x="312" y="70"/>
                      <a:pt x="312" y="156"/>
                    </a:cubicBezTo>
                    <a:close/>
                    <a:moveTo>
                      <a:pt x="239" y="250"/>
                    </a:moveTo>
                    <a:cubicBezTo>
                      <a:pt x="223" y="220"/>
                      <a:pt x="192" y="200"/>
                      <a:pt x="156" y="200"/>
                    </a:cubicBezTo>
                    <a:cubicBezTo>
                      <a:pt x="120" y="200"/>
                      <a:pt x="89" y="220"/>
                      <a:pt x="73" y="250"/>
                    </a:cubicBezTo>
                    <a:moveTo>
                      <a:pt x="94" y="100"/>
                    </a:moveTo>
                    <a:cubicBezTo>
                      <a:pt x="86" y="100"/>
                      <a:pt x="80" y="106"/>
                      <a:pt x="80" y="114"/>
                    </a:cubicBezTo>
                    <a:cubicBezTo>
                      <a:pt x="80" y="122"/>
                      <a:pt x="86" y="128"/>
                      <a:pt x="94" y="128"/>
                    </a:cubicBezTo>
                    <a:cubicBezTo>
                      <a:pt x="102" y="128"/>
                      <a:pt x="108" y="122"/>
                      <a:pt x="108" y="114"/>
                    </a:cubicBezTo>
                    <a:cubicBezTo>
                      <a:pt x="108" y="106"/>
                      <a:pt x="102" y="100"/>
                      <a:pt x="94" y="100"/>
                    </a:cubicBezTo>
                    <a:close/>
                    <a:moveTo>
                      <a:pt x="220" y="100"/>
                    </a:moveTo>
                    <a:cubicBezTo>
                      <a:pt x="212" y="100"/>
                      <a:pt x="206" y="106"/>
                      <a:pt x="206" y="114"/>
                    </a:cubicBezTo>
                    <a:cubicBezTo>
                      <a:pt x="206" y="122"/>
                      <a:pt x="212" y="128"/>
                      <a:pt x="220" y="128"/>
                    </a:cubicBezTo>
                    <a:cubicBezTo>
                      <a:pt x="228" y="128"/>
                      <a:pt x="234" y="122"/>
                      <a:pt x="234" y="114"/>
                    </a:cubicBezTo>
                    <a:cubicBezTo>
                      <a:pt x="234" y="106"/>
                      <a:pt x="228" y="100"/>
                      <a:pt x="220" y="100"/>
                    </a:cubicBez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globe_6" title="Icon of a monitor in front of a sphere made of lines">
                <a:extLst>
                  <a:ext uri="{FF2B5EF4-FFF2-40B4-BE49-F238E27FC236}">
                    <a16:creationId xmlns:a16="http://schemas.microsoft.com/office/drawing/2014/main" id="{2DF27BEA-D8DF-46D6-A8AB-4CC8BF0BD1C6}"/>
                  </a:ext>
                </a:extLst>
              </p:cNvPr>
              <p:cNvSpPr>
                <a:spLocks noChangeAspect="1" noEditPoints="1"/>
              </p:cNvSpPr>
              <p:nvPr/>
            </p:nvSpPr>
            <p:spPr bwMode="auto">
              <a:xfrm>
                <a:off x="11068621" y="3934935"/>
                <a:ext cx="341432" cy="365760"/>
              </a:xfrm>
              <a:custGeom>
                <a:avLst/>
                <a:gdLst>
                  <a:gd name="T0" fmla="*/ 210 w 296"/>
                  <a:gd name="T1" fmla="*/ 147 h 318"/>
                  <a:gd name="T2" fmla="*/ 105 w 296"/>
                  <a:gd name="T3" fmla="*/ 147 h 318"/>
                  <a:gd name="T4" fmla="*/ 105 w 296"/>
                  <a:gd name="T5" fmla="*/ 140 h 318"/>
                  <a:gd name="T6" fmla="*/ 109 w 296"/>
                  <a:gd name="T7" fmla="*/ 83 h 318"/>
                  <a:gd name="T8" fmla="*/ 157 w 296"/>
                  <a:gd name="T9" fmla="*/ 0 h 318"/>
                  <a:gd name="T10" fmla="*/ 157 w 296"/>
                  <a:gd name="T11" fmla="*/ 0 h 318"/>
                  <a:gd name="T12" fmla="*/ 159 w 296"/>
                  <a:gd name="T13" fmla="*/ 0 h 318"/>
                  <a:gd name="T14" fmla="*/ 206 w 296"/>
                  <a:gd name="T15" fmla="*/ 83 h 318"/>
                  <a:gd name="T16" fmla="*/ 210 w 296"/>
                  <a:gd name="T17" fmla="*/ 137 h 318"/>
                  <a:gd name="T18" fmla="*/ 210 w 296"/>
                  <a:gd name="T19" fmla="*/ 147 h 318"/>
                  <a:gd name="T20" fmla="*/ 31 w 296"/>
                  <a:gd name="T21" fmla="*/ 83 h 318"/>
                  <a:gd name="T22" fmla="*/ 284 w 296"/>
                  <a:gd name="T23" fmla="*/ 83 h 318"/>
                  <a:gd name="T24" fmla="*/ 286 w 296"/>
                  <a:gd name="T25" fmla="*/ 189 h 318"/>
                  <a:gd name="T26" fmla="*/ 286 w 296"/>
                  <a:gd name="T27" fmla="*/ 189 h 318"/>
                  <a:gd name="T28" fmla="*/ 210 w 296"/>
                  <a:gd name="T29" fmla="*/ 189 h 318"/>
                  <a:gd name="T30" fmla="*/ 19 w 296"/>
                  <a:gd name="T31" fmla="*/ 147 h 318"/>
                  <a:gd name="T32" fmla="*/ 0 w 296"/>
                  <a:gd name="T33" fmla="*/ 147 h 318"/>
                  <a:gd name="T34" fmla="*/ 0 w 296"/>
                  <a:gd name="T35" fmla="*/ 277 h 318"/>
                  <a:gd name="T36" fmla="*/ 106 w 296"/>
                  <a:gd name="T37" fmla="*/ 277 h 318"/>
                  <a:gd name="T38" fmla="*/ 157 w 296"/>
                  <a:gd name="T39" fmla="*/ 277 h 318"/>
                  <a:gd name="T40" fmla="*/ 210 w 296"/>
                  <a:gd name="T41" fmla="*/ 189 h 318"/>
                  <a:gd name="T42" fmla="*/ 210 w 296"/>
                  <a:gd name="T43" fmla="*/ 267 h 318"/>
                  <a:gd name="T44" fmla="*/ 286 w 296"/>
                  <a:gd name="T45" fmla="*/ 189 h 318"/>
                  <a:gd name="T46" fmla="*/ 296 w 296"/>
                  <a:gd name="T47" fmla="*/ 139 h 318"/>
                  <a:gd name="T48" fmla="*/ 159 w 296"/>
                  <a:gd name="T49" fmla="*/ 0 h 318"/>
                  <a:gd name="T50" fmla="*/ 157 w 296"/>
                  <a:gd name="T51" fmla="*/ 0 h 318"/>
                  <a:gd name="T52" fmla="*/ 157 w 296"/>
                  <a:gd name="T53" fmla="*/ 0 h 318"/>
                  <a:gd name="T54" fmla="*/ 31 w 296"/>
                  <a:gd name="T55" fmla="*/ 83 h 318"/>
                  <a:gd name="T56" fmla="*/ 19 w 296"/>
                  <a:gd name="T57" fmla="*/ 139 h 318"/>
                  <a:gd name="T58" fmla="*/ 19 w 296"/>
                  <a:gd name="T59" fmla="*/ 147 h 318"/>
                  <a:gd name="T60" fmla="*/ 105 w 296"/>
                  <a:gd name="T61" fmla="*/ 147 h 318"/>
                  <a:gd name="T62" fmla="*/ 210 w 296"/>
                  <a:gd name="T63" fmla="*/ 147 h 318"/>
                  <a:gd name="T64" fmla="*/ 210 w 296"/>
                  <a:gd name="T65" fmla="*/ 189 h 318"/>
                  <a:gd name="T66" fmla="*/ 157 w 296"/>
                  <a:gd name="T67" fmla="*/ 277 h 318"/>
                  <a:gd name="T68" fmla="*/ 210 w 296"/>
                  <a:gd name="T69" fmla="*/ 277 h 318"/>
                  <a:gd name="T70" fmla="*/ 210 w 296"/>
                  <a:gd name="T71" fmla="*/ 267 h 318"/>
                  <a:gd name="T72" fmla="*/ 57 w 296"/>
                  <a:gd name="T73" fmla="*/ 318 h 318"/>
                  <a:gd name="T74" fmla="*/ 154 w 296"/>
                  <a:gd name="T75" fmla="*/ 318 h 318"/>
                  <a:gd name="T76" fmla="*/ 106 w 296"/>
                  <a:gd name="T77" fmla="*/ 277 h 318"/>
                  <a:gd name="T78" fmla="*/ 106 w 296"/>
                  <a:gd name="T79"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8">
                    <a:moveTo>
                      <a:pt x="210" y="147"/>
                    </a:moveTo>
                    <a:cubicBezTo>
                      <a:pt x="105" y="147"/>
                      <a:pt x="105" y="147"/>
                      <a:pt x="105" y="147"/>
                    </a:cubicBezTo>
                    <a:cubicBezTo>
                      <a:pt x="105" y="145"/>
                      <a:pt x="105" y="142"/>
                      <a:pt x="105" y="140"/>
                    </a:cubicBezTo>
                    <a:cubicBezTo>
                      <a:pt x="105" y="120"/>
                      <a:pt x="106" y="100"/>
                      <a:pt x="109" y="83"/>
                    </a:cubicBezTo>
                    <a:cubicBezTo>
                      <a:pt x="118" y="35"/>
                      <a:pt x="136" y="1"/>
                      <a:pt x="157" y="0"/>
                    </a:cubicBezTo>
                    <a:cubicBezTo>
                      <a:pt x="157" y="0"/>
                      <a:pt x="157" y="0"/>
                      <a:pt x="157" y="0"/>
                    </a:cubicBezTo>
                    <a:cubicBezTo>
                      <a:pt x="158" y="0"/>
                      <a:pt x="159" y="0"/>
                      <a:pt x="159" y="0"/>
                    </a:cubicBezTo>
                    <a:cubicBezTo>
                      <a:pt x="180" y="2"/>
                      <a:pt x="198" y="35"/>
                      <a:pt x="206" y="83"/>
                    </a:cubicBezTo>
                    <a:cubicBezTo>
                      <a:pt x="208" y="100"/>
                      <a:pt x="210" y="118"/>
                      <a:pt x="210" y="137"/>
                    </a:cubicBezTo>
                    <a:cubicBezTo>
                      <a:pt x="210" y="142"/>
                      <a:pt x="210" y="147"/>
                      <a:pt x="210" y="147"/>
                    </a:cubicBezTo>
                    <a:close/>
                    <a:moveTo>
                      <a:pt x="31" y="83"/>
                    </a:moveTo>
                    <a:cubicBezTo>
                      <a:pt x="284" y="83"/>
                      <a:pt x="284" y="83"/>
                      <a:pt x="284" y="83"/>
                    </a:cubicBezTo>
                    <a:moveTo>
                      <a:pt x="286" y="189"/>
                    </a:moveTo>
                    <a:cubicBezTo>
                      <a:pt x="286" y="189"/>
                      <a:pt x="286" y="189"/>
                      <a:pt x="286" y="189"/>
                    </a:cubicBezTo>
                    <a:cubicBezTo>
                      <a:pt x="210" y="189"/>
                      <a:pt x="210" y="189"/>
                      <a:pt x="210" y="189"/>
                    </a:cubicBezTo>
                    <a:moveTo>
                      <a:pt x="19" y="147"/>
                    </a:moveTo>
                    <a:cubicBezTo>
                      <a:pt x="0" y="147"/>
                      <a:pt x="0" y="147"/>
                      <a:pt x="0" y="147"/>
                    </a:cubicBezTo>
                    <a:cubicBezTo>
                      <a:pt x="0" y="277"/>
                      <a:pt x="0" y="277"/>
                      <a:pt x="0" y="277"/>
                    </a:cubicBezTo>
                    <a:cubicBezTo>
                      <a:pt x="106" y="277"/>
                      <a:pt x="106" y="277"/>
                      <a:pt x="106" y="277"/>
                    </a:cubicBezTo>
                    <a:cubicBezTo>
                      <a:pt x="157" y="277"/>
                      <a:pt x="157" y="277"/>
                      <a:pt x="157" y="277"/>
                    </a:cubicBezTo>
                    <a:moveTo>
                      <a:pt x="210" y="189"/>
                    </a:moveTo>
                    <a:cubicBezTo>
                      <a:pt x="210" y="267"/>
                      <a:pt x="210" y="267"/>
                      <a:pt x="210" y="267"/>
                    </a:cubicBezTo>
                    <a:cubicBezTo>
                      <a:pt x="245" y="252"/>
                      <a:pt x="272" y="224"/>
                      <a:pt x="286" y="189"/>
                    </a:cubicBezTo>
                    <a:cubicBezTo>
                      <a:pt x="292" y="174"/>
                      <a:pt x="296" y="156"/>
                      <a:pt x="296" y="139"/>
                    </a:cubicBezTo>
                    <a:cubicBezTo>
                      <a:pt x="296" y="63"/>
                      <a:pt x="235" y="1"/>
                      <a:pt x="159" y="0"/>
                    </a:cubicBezTo>
                    <a:cubicBezTo>
                      <a:pt x="159" y="0"/>
                      <a:pt x="158" y="0"/>
                      <a:pt x="157" y="0"/>
                    </a:cubicBezTo>
                    <a:cubicBezTo>
                      <a:pt x="157" y="0"/>
                      <a:pt x="157" y="0"/>
                      <a:pt x="157" y="0"/>
                    </a:cubicBezTo>
                    <a:cubicBezTo>
                      <a:pt x="101" y="0"/>
                      <a:pt x="52" y="34"/>
                      <a:pt x="31" y="83"/>
                    </a:cubicBezTo>
                    <a:cubicBezTo>
                      <a:pt x="23" y="100"/>
                      <a:pt x="19" y="119"/>
                      <a:pt x="19" y="139"/>
                    </a:cubicBezTo>
                    <a:cubicBezTo>
                      <a:pt x="19" y="142"/>
                      <a:pt x="19" y="145"/>
                      <a:pt x="19" y="147"/>
                    </a:cubicBezTo>
                    <a:cubicBezTo>
                      <a:pt x="105" y="147"/>
                      <a:pt x="105" y="147"/>
                      <a:pt x="105" y="147"/>
                    </a:cubicBezTo>
                    <a:cubicBezTo>
                      <a:pt x="210" y="147"/>
                      <a:pt x="210" y="147"/>
                      <a:pt x="210" y="147"/>
                    </a:cubicBezTo>
                    <a:cubicBezTo>
                      <a:pt x="210" y="189"/>
                      <a:pt x="210" y="189"/>
                      <a:pt x="210" y="189"/>
                    </a:cubicBezTo>
                    <a:moveTo>
                      <a:pt x="157" y="277"/>
                    </a:moveTo>
                    <a:cubicBezTo>
                      <a:pt x="210" y="277"/>
                      <a:pt x="210" y="277"/>
                      <a:pt x="210" y="277"/>
                    </a:cubicBezTo>
                    <a:cubicBezTo>
                      <a:pt x="210" y="267"/>
                      <a:pt x="210" y="267"/>
                      <a:pt x="210" y="267"/>
                    </a:cubicBezTo>
                    <a:moveTo>
                      <a:pt x="57" y="318"/>
                    </a:moveTo>
                    <a:cubicBezTo>
                      <a:pt x="154" y="318"/>
                      <a:pt x="154" y="318"/>
                      <a:pt x="154" y="318"/>
                    </a:cubicBezTo>
                    <a:moveTo>
                      <a:pt x="106" y="277"/>
                    </a:moveTo>
                    <a:cubicBezTo>
                      <a:pt x="106" y="318"/>
                      <a:pt x="106" y="318"/>
                      <a:pt x="106" y="318"/>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Data &amp; AI" title="Icon of several circles connected to eachother by lines">
                <a:extLst>
                  <a:ext uri="{FF2B5EF4-FFF2-40B4-BE49-F238E27FC236}">
                    <a16:creationId xmlns:a16="http://schemas.microsoft.com/office/drawing/2014/main" id="{AA1DDFFA-83B2-40A4-8FA7-8AEF8AAA7D51}"/>
                  </a:ext>
                </a:extLst>
              </p:cNvPr>
              <p:cNvSpPr>
                <a:spLocks noChangeAspect="1" noEditPoints="1"/>
              </p:cNvSpPr>
              <p:nvPr/>
            </p:nvSpPr>
            <p:spPr bwMode="auto">
              <a:xfrm>
                <a:off x="10989321" y="5320945"/>
                <a:ext cx="500033" cy="399830"/>
              </a:xfrm>
              <a:custGeom>
                <a:avLst/>
                <a:gdLst>
                  <a:gd name="T0" fmla="*/ 465 w 706"/>
                  <a:gd name="T1" fmla="*/ 76 h 564"/>
                  <a:gd name="T2" fmla="*/ 465 w 706"/>
                  <a:gd name="T3" fmla="*/ 0 h 564"/>
                  <a:gd name="T4" fmla="*/ 668 w 706"/>
                  <a:gd name="T5" fmla="*/ 138 h 564"/>
                  <a:gd name="T6" fmla="*/ 668 w 706"/>
                  <a:gd name="T7" fmla="*/ 214 h 564"/>
                  <a:gd name="T8" fmla="*/ 668 w 706"/>
                  <a:gd name="T9" fmla="*/ 138 h 564"/>
                  <a:gd name="T10" fmla="*/ 454 w 706"/>
                  <a:gd name="T11" fmla="*/ 314 h 564"/>
                  <a:gd name="T12" fmla="*/ 530 w 706"/>
                  <a:gd name="T13" fmla="*/ 314 h 564"/>
                  <a:gd name="T14" fmla="*/ 637 w 706"/>
                  <a:gd name="T15" fmla="*/ 422 h 564"/>
                  <a:gd name="T16" fmla="*/ 637 w 706"/>
                  <a:gd name="T17" fmla="*/ 499 h 564"/>
                  <a:gd name="T18" fmla="*/ 637 w 706"/>
                  <a:gd name="T19" fmla="*/ 422 h 564"/>
                  <a:gd name="T20" fmla="*/ 282 w 706"/>
                  <a:gd name="T21" fmla="*/ 526 h 564"/>
                  <a:gd name="T22" fmla="*/ 358 w 706"/>
                  <a:gd name="T23" fmla="*/ 526 h 564"/>
                  <a:gd name="T24" fmla="*/ 38 w 706"/>
                  <a:gd name="T25" fmla="*/ 338 h 564"/>
                  <a:gd name="T26" fmla="*/ 38 w 706"/>
                  <a:gd name="T27" fmla="*/ 415 h 564"/>
                  <a:gd name="T28" fmla="*/ 38 w 706"/>
                  <a:gd name="T29" fmla="*/ 338 h 564"/>
                  <a:gd name="T30" fmla="*/ 258 w 706"/>
                  <a:gd name="T31" fmla="*/ 205 h 564"/>
                  <a:gd name="T32" fmla="*/ 334 w 706"/>
                  <a:gd name="T33" fmla="*/ 205 h 564"/>
                  <a:gd name="T34" fmla="*/ 120 w 706"/>
                  <a:gd name="T35" fmla="*/ 75 h 564"/>
                  <a:gd name="T36" fmla="*/ 120 w 706"/>
                  <a:gd name="T37" fmla="*/ 152 h 564"/>
                  <a:gd name="T38" fmla="*/ 120 w 706"/>
                  <a:gd name="T39" fmla="*/ 75 h 564"/>
                  <a:gd name="T40" fmla="*/ 258 w 706"/>
                  <a:gd name="T41" fmla="*/ 188 h 564"/>
                  <a:gd name="T42" fmla="*/ 460 w 706"/>
                  <a:gd name="T43" fmla="*/ 294 h 564"/>
                  <a:gd name="T44" fmla="*/ 76 w 706"/>
                  <a:gd name="T45" fmla="*/ 376 h 564"/>
                  <a:gd name="T46" fmla="*/ 288 w 706"/>
                  <a:gd name="T47" fmla="*/ 505 h 564"/>
                  <a:gd name="T48" fmla="*/ 603 w 706"/>
                  <a:gd name="T49" fmla="*/ 479 h 564"/>
                  <a:gd name="T50" fmla="*/ 159 w 706"/>
                  <a:gd name="T51" fmla="*/ 104 h 564"/>
                  <a:gd name="T52" fmla="*/ 637 w 706"/>
                  <a:gd name="T53" fmla="*/ 151 h 564"/>
                  <a:gd name="T54" fmla="*/ 523 w 706"/>
                  <a:gd name="T55" fmla="*/ 291 h 564"/>
                  <a:gd name="T56" fmla="*/ 465 w 706"/>
                  <a:gd name="T57" fmla="*/ 347 h 564"/>
                  <a:gd name="T58" fmla="*/ 334 w 706"/>
                  <a:gd name="T59" fmla="*/ 490 h 564"/>
                  <a:gd name="T60" fmla="*/ 320 w 706"/>
                  <a:gd name="T61" fmla="*/ 488 h 564"/>
                  <a:gd name="T62" fmla="*/ 134 w 706"/>
                  <a:gd name="T63" fmla="*/ 149 h 564"/>
                  <a:gd name="T64" fmla="*/ 438 w 706"/>
                  <a:gd name="T65" fmla="*/ 65 h 564"/>
                  <a:gd name="T66" fmla="*/ 624 w 706"/>
                  <a:gd name="T67" fmla="*/ 425 h 564"/>
                  <a:gd name="T68" fmla="*/ 603 w 706"/>
                  <a:gd name="T69" fmla="*/ 43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6" h="564">
                    <a:moveTo>
                      <a:pt x="503" y="38"/>
                    </a:moveTo>
                    <a:cubicBezTo>
                      <a:pt x="503" y="59"/>
                      <a:pt x="486" y="76"/>
                      <a:pt x="465" y="76"/>
                    </a:cubicBezTo>
                    <a:cubicBezTo>
                      <a:pt x="444" y="76"/>
                      <a:pt x="427" y="59"/>
                      <a:pt x="427" y="38"/>
                    </a:cubicBezTo>
                    <a:cubicBezTo>
                      <a:pt x="427" y="17"/>
                      <a:pt x="444" y="0"/>
                      <a:pt x="465" y="0"/>
                    </a:cubicBezTo>
                    <a:cubicBezTo>
                      <a:pt x="486" y="0"/>
                      <a:pt x="503" y="17"/>
                      <a:pt x="503" y="38"/>
                    </a:cubicBezTo>
                    <a:close/>
                    <a:moveTo>
                      <a:pt x="668" y="138"/>
                    </a:moveTo>
                    <a:cubicBezTo>
                      <a:pt x="647" y="138"/>
                      <a:pt x="630" y="155"/>
                      <a:pt x="630" y="176"/>
                    </a:cubicBezTo>
                    <a:cubicBezTo>
                      <a:pt x="630" y="197"/>
                      <a:pt x="647" y="214"/>
                      <a:pt x="668" y="214"/>
                    </a:cubicBezTo>
                    <a:cubicBezTo>
                      <a:pt x="689" y="214"/>
                      <a:pt x="706" y="197"/>
                      <a:pt x="706" y="176"/>
                    </a:cubicBezTo>
                    <a:cubicBezTo>
                      <a:pt x="706" y="155"/>
                      <a:pt x="689" y="138"/>
                      <a:pt x="668" y="138"/>
                    </a:cubicBezTo>
                    <a:close/>
                    <a:moveTo>
                      <a:pt x="492" y="276"/>
                    </a:moveTo>
                    <a:cubicBezTo>
                      <a:pt x="471" y="276"/>
                      <a:pt x="454" y="293"/>
                      <a:pt x="454" y="314"/>
                    </a:cubicBezTo>
                    <a:cubicBezTo>
                      <a:pt x="454" y="335"/>
                      <a:pt x="471" y="352"/>
                      <a:pt x="492" y="352"/>
                    </a:cubicBezTo>
                    <a:cubicBezTo>
                      <a:pt x="513" y="352"/>
                      <a:pt x="530" y="335"/>
                      <a:pt x="530" y="314"/>
                    </a:cubicBezTo>
                    <a:cubicBezTo>
                      <a:pt x="530" y="293"/>
                      <a:pt x="513" y="276"/>
                      <a:pt x="492" y="276"/>
                    </a:cubicBezTo>
                    <a:close/>
                    <a:moveTo>
                      <a:pt x="637" y="422"/>
                    </a:moveTo>
                    <a:cubicBezTo>
                      <a:pt x="616" y="422"/>
                      <a:pt x="599" y="440"/>
                      <a:pt x="599" y="461"/>
                    </a:cubicBezTo>
                    <a:cubicBezTo>
                      <a:pt x="599" y="482"/>
                      <a:pt x="616" y="499"/>
                      <a:pt x="637" y="499"/>
                    </a:cubicBezTo>
                    <a:cubicBezTo>
                      <a:pt x="658" y="499"/>
                      <a:pt x="675" y="482"/>
                      <a:pt x="675" y="461"/>
                    </a:cubicBezTo>
                    <a:cubicBezTo>
                      <a:pt x="675" y="440"/>
                      <a:pt x="658" y="422"/>
                      <a:pt x="637" y="422"/>
                    </a:cubicBezTo>
                    <a:close/>
                    <a:moveTo>
                      <a:pt x="320" y="488"/>
                    </a:moveTo>
                    <a:cubicBezTo>
                      <a:pt x="299" y="488"/>
                      <a:pt x="282" y="505"/>
                      <a:pt x="282" y="526"/>
                    </a:cubicBezTo>
                    <a:cubicBezTo>
                      <a:pt x="282" y="547"/>
                      <a:pt x="299" y="564"/>
                      <a:pt x="320" y="564"/>
                    </a:cubicBezTo>
                    <a:cubicBezTo>
                      <a:pt x="341" y="564"/>
                      <a:pt x="358" y="547"/>
                      <a:pt x="358" y="526"/>
                    </a:cubicBezTo>
                    <a:cubicBezTo>
                      <a:pt x="358" y="505"/>
                      <a:pt x="341" y="488"/>
                      <a:pt x="320" y="488"/>
                    </a:cubicBezTo>
                    <a:close/>
                    <a:moveTo>
                      <a:pt x="38" y="338"/>
                    </a:moveTo>
                    <a:cubicBezTo>
                      <a:pt x="17" y="338"/>
                      <a:pt x="0" y="355"/>
                      <a:pt x="0" y="376"/>
                    </a:cubicBezTo>
                    <a:cubicBezTo>
                      <a:pt x="0" y="398"/>
                      <a:pt x="17" y="415"/>
                      <a:pt x="38" y="415"/>
                    </a:cubicBezTo>
                    <a:cubicBezTo>
                      <a:pt x="59" y="415"/>
                      <a:pt x="76" y="398"/>
                      <a:pt x="76" y="376"/>
                    </a:cubicBezTo>
                    <a:cubicBezTo>
                      <a:pt x="76" y="355"/>
                      <a:pt x="59" y="338"/>
                      <a:pt x="38" y="338"/>
                    </a:cubicBezTo>
                    <a:close/>
                    <a:moveTo>
                      <a:pt x="296" y="167"/>
                    </a:moveTo>
                    <a:cubicBezTo>
                      <a:pt x="275" y="167"/>
                      <a:pt x="258" y="184"/>
                      <a:pt x="258" y="205"/>
                    </a:cubicBezTo>
                    <a:cubicBezTo>
                      <a:pt x="258" y="226"/>
                      <a:pt x="275" y="243"/>
                      <a:pt x="296" y="243"/>
                    </a:cubicBezTo>
                    <a:cubicBezTo>
                      <a:pt x="317" y="243"/>
                      <a:pt x="334" y="226"/>
                      <a:pt x="334" y="205"/>
                    </a:cubicBezTo>
                    <a:cubicBezTo>
                      <a:pt x="334" y="184"/>
                      <a:pt x="317" y="167"/>
                      <a:pt x="296" y="167"/>
                    </a:cubicBezTo>
                    <a:close/>
                    <a:moveTo>
                      <a:pt x="120" y="75"/>
                    </a:moveTo>
                    <a:cubicBezTo>
                      <a:pt x="99" y="75"/>
                      <a:pt x="82" y="93"/>
                      <a:pt x="82" y="114"/>
                    </a:cubicBezTo>
                    <a:cubicBezTo>
                      <a:pt x="82" y="135"/>
                      <a:pt x="99" y="152"/>
                      <a:pt x="120" y="152"/>
                    </a:cubicBezTo>
                    <a:cubicBezTo>
                      <a:pt x="142" y="152"/>
                      <a:pt x="159" y="135"/>
                      <a:pt x="159" y="114"/>
                    </a:cubicBezTo>
                    <a:cubicBezTo>
                      <a:pt x="159" y="93"/>
                      <a:pt x="142" y="75"/>
                      <a:pt x="120" y="75"/>
                    </a:cubicBezTo>
                    <a:close/>
                    <a:moveTo>
                      <a:pt x="153" y="133"/>
                    </a:moveTo>
                    <a:cubicBezTo>
                      <a:pt x="258" y="188"/>
                      <a:pt x="258" y="188"/>
                      <a:pt x="258" y="188"/>
                    </a:cubicBezTo>
                    <a:moveTo>
                      <a:pt x="328" y="225"/>
                    </a:moveTo>
                    <a:cubicBezTo>
                      <a:pt x="460" y="294"/>
                      <a:pt x="460" y="294"/>
                      <a:pt x="460" y="294"/>
                    </a:cubicBezTo>
                    <a:moveTo>
                      <a:pt x="454" y="314"/>
                    </a:moveTo>
                    <a:cubicBezTo>
                      <a:pt x="76" y="376"/>
                      <a:pt x="76" y="376"/>
                      <a:pt x="76" y="376"/>
                    </a:cubicBezTo>
                    <a:moveTo>
                      <a:pt x="71" y="395"/>
                    </a:moveTo>
                    <a:cubicBezTo>
                      <a:pt x="288" y="505"/>
                      <a:pt x="288" y="505"/>
                      <a:pt x="288" y="505"/>
                    </a:cubicBezTo>
                    <a:moveTo>
                      <a:pt x="358" y="526"/>
                    </a:moveTo>
                    <a:cubicBezTo>
                      <a:pt x="603" y="479"/>
                      <a:pt x="603" y="479"/>
                      <a:pt x="603" y="479"/>
                    </a:cubicBezTo>
                    <a:moveTo>
                      <a:pt x="427" y="38"/>
                    </a:moveTo>
                    <a:cubicBezTo>
                      <a:pt x="159" y="104"/>
                      <a:pt x="159" y="104"/>
                      <a:pt x="159" y="104"/>
                    </a:cubicBezTo>
                    <a:moveTo>
                      <a:pt x="497" y="59"/>
                    </a:moveTo>
                    <a:cubicBezTo>
                      <a:pt x="637" y="151"/>
                      <a:pt x="637" y="151"/>
                      <a:pt x="637" y="151"/>
                    </a:cubicBezTo>
                    <a:moveTo>
                      <a:pt x="637" y="198"/>
                    </a:moveTo>
                    <a:cubicBezTo>
                      <a:pt x="523" y="291"/>
                      <a:pt x="523" y="291"/>
                      <a:pt x="523" y="291"/>
                    </a:cubicBezTo>
                    <a:moveTo>
                      <a:pt x="346" y="497"/>
                    </a:moveTo>
                    <a:cubicBezTo>
                      <a:pt x="465" y="347"/>
                      <a:pt x="465" y="347"/>
                      <a:pt x="465" y="347"/>
                    </a:cubicBezTo>
                    <a:moveTo>
                      <a:pt x="447" y="76"/>
                    </a:moveTo>
                    <a:cubicBezTo>
                      <a:pt x="334" y="490"/>
                      <a:pt x="334" y="490"/>
                      <a:pt x="334" y="490"/>
                    </a:cubicBezTo>
                    <a:moveTo>
                      <a:pt x="296" y="243"/>
                    </a:moveTo>
                    <a:cubicBezTo>
                      <a:pt x="320" y="488"/>
                      <a:pt x="320" y="488"/>
                      <a:pt x="320" y="488"/>
                    </a:cubicBezTo>
                    <a:moveTo>
                      <a:pt x="305" y="488"/>
                    </a:moveTo>
                    <a:cubicBezTo>
                      <a:pt x="134" y="149"/>
                      <a:pt x="134" y="149"/>
                      <a:pt x="134" y="149"/>
                    </a:cubicBezTo>
                    <a:moveTo>
                      <a:pt x="323" y="179"/>
                    </a:moveTo>
                    <a:cubicBezTo>
                      <a:pt x="438" y="65"/>
                      <a:pt x="438" y="65"/>
                      <a:pt x="438" y="65"/>
                    </a:cubicBezTo>
                    <a:moveTo>
                      <a:pt x="481" y="76"/>
                    </a:moveTo>
                    <a:cubicBezTo>
                      <a:pt x="624" y="425"/>
                      <a:pt x="624" y="425"/>
                      <a:pt x="624" y="425"/>
                    </a:cubicBezTo>
                    <a:moveTo>
                      <a:pt x="514" y="347"/>
                    </a:moveTo>
                    <a:cubicBezTo>
                      <a:pt x="603" y="434"/>
                      <a:pt x="603" y="434"/>
                      <a:pt x="603" y="434"/>
                    </a:cubicBezTo>
                  </a:path>
                </a:pathLst>
              </a:custGeom>
              <a:noFill/>
              <a:ln w="15875"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grpSp>
          <p:nvGrpSpPr>
            <p:cNvPr id="223" name="Group 222">
              <a:extLst>
                <a:ext uri="{FF2B5EF4-FFF2-40B4-BE49-F238E27FC236}">
                  <a16:creationId xmlns:a16="http://schemas.microsoft.com/office/drawing/2014/main" id="{BD079033-CF51-47AF-92C6-89526BC21EAB}"/>
                </a:ext>
              </a:extLst>
            </p:cNvPr>
            <p:cNvGrpSpPr/>
            <p:nvPr/>
          </p:nvGrpSpPr>
          <p:grpSpPr>
            <a:xfrm>
              <a:off x="521208" y="1730261"/>
              <a:ext cx="5702237" cy="4538694"/>
              <a:chOff x="521208" y="1730261"/>
              <a:chExt cx="5702237" cy="4538694"/>
            </a:xfrm>
          </p:grpSpPr>
          <p:sp>
            <p:nvSpPr>
              <p:cNvPr id="59" name="Rectangle: Top Corners Rounded 58">
                <a:extLst>
                  <a:ext uri="{FF2B5EF4-FFF2-40B4-BE49-F238E27FC236}">
                    <a16:creationId xmlns:a16="http://schemas.microsoft.com/office/drawing/2014/main" id="{A76CF5E2-36E0-4267-A9F4-3074BAC9C065}"/>
                  </a:ext>
                </a:extLst>
              </p:cNvPr>
              <p:cNvSpPr/>
              <p:nvPr/>
            </p:nvSpPr>
            <p:spPr>
              <a:xfrm rot="10800000">
                <a:off x="827002" y="1730261"/>
                <a:ext cx="1539341" cy="193547"/>
              </a:xfrm>
              <a:prstGeom prst="round2SameRect">
                <a:avLst>
                  <a:gd name="adj1" fmla="val 16667"/>
                  <a:gd name="adj2" fmla="val 50000"/>
                </a:avLst>
              </a:prstGeom>
              <a:solidFill>
                <a:srgbClr val="30E5D0"/>
              </a:solidFill>
              <a:ln w="9525" cap="flat">
                <a:noFill/>
                <a:prstDash val="solid"/>
                <a:miter/>
              </a:ln>
            </p:spPr>
            <p:txBody>
              <a:bodyPr rtlCol="0" anchor="ctr"/>
              <a:lstStyle/>
              <a:p>
                <a:endParaRPr lang="en-IN"/>
              </a:p>
            </p:txBody>
          </p:sp>
          <p:sp>
            <p:nvSpPr>
              <p:cNvPr id="60" name="Rectangle: Rounded Corners 59">
                <a:extLst>
                  <a:ext uri="{FF2B5EF4-FFF2-40B4-BE49-F238E27FC236}">
                    <a16:creationId xmlns:a16="http://schemas.microsoft.com/office/drawing/2014/main" id="{0FF8FCFB-BD67-4228-9694-55E6028CAA0F}"/>
                  </a:ext>
                </a:extLst>
              </p:cNvPr>
              <p:cNvSpPr/>
              <p:nvPr/>
            </p:nvSpPr>
            <p:spPr>
              <a:xfrm>
                <a:off x="521208" y="1833082"/>
                <a:ext cx="5702237" cy="4435873"/>
              </a:xfrm>
              <a:prstGeom prst="roundRect">
                <a:avLst>
                  <a:gd name="adj" fmla="val 4123"/>
                </a:avLst>
              </a:prstGeom>
              <a:solidFill>
                <a:srgbClr val="F2F2F2"/>
              </a:solidFill>
              <a:ln w="9525" cap="flat">
                <a:noFill/>
                <a:prstDash val="solid"/>
                <a:miter/>
              </a:ln>
            </p:spPr>
            <p:txBody>
              <a:bodyPr rtlCol="0" anchor="ctr"/>
              <a:lstStyle/>
              <a:p>
                <a:endParaRPr lang="en-IN"/>
              </a:p>
            </p:txBody>
          </p:sp>
          <p:sp>
            <p:nvSpPr>
              <p:cNvPr id="186" name="Freeform: Shape 185">
                <a:extLst>
                  <a:ext uri="{FF2B5EF4-FFF2-40B4-BE49-F238E27FC236}">
                    <a16:creationId xmlns:a16="http://schemas.microsoft.com/office/drawing/2014/main" id="{1BD971A1-CBA9-4056-AC2B-A26353139C34}"/>
                  </a:ext>
                </a:extLst>
              </p:cNvPr>
              <p:cNvSpPr/>
              <p:nvPr/>
            </p:nvSpPr>
            <p:spPr>
              <a:xfrm>
                <a:off x="5360535" y="1833082"/>
                <a:ext cx="862910" cy="4435873"/>
              </a:xfrm>
              <a:custGeom>
                <a:avLst/>
                <a:gdLst>
                  <a:gd name="connsiteX0" fmla="*/ 0 w 862910"/>
                  <a:gd name="connsiteY0" fmla="*/ 0 h 4435873"/>
                  <a:gd name="connsiteX1" fmla="*/ 680019 w 862910"/>
                  <a:gd name="connsiteY1" fmla="*/ 0 h 4435873"/>
                  <a:gd name="connsiteX2" fmla="*/ 862910 w 862910"/>
                  <a:gd name="connsiteY2" fmla="*/ 182891 h 4435873"/>
                  <a:gd name="connsiteX3" fmla="*/ 862910 w 862910"/>
                  <a:gd name="connsiteY3" fmla="*/ 4252982 h 4435873"/>
                  <a:gd name="connsiteX4" fmla="*/ 680019 w 862910"/>
                  <a:gd name="connsiteY4" fmla="*/ 4435873 h 4435873"/>
                  <a:gd name="connsiteX5" fmla="*/ 0 w 862910"/>
                  <a:gd name="connsiteY5" fmla="*/ 4435873 h 443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910" h="4435873">
                    <a:moveTo>
                      <a:pt x="0" y="0"/>
                    </a:moveTo>
                    <a:lnTo>
                      <a:pt x="680019" y="0"/>
                    </a:lnTo>
                    <a:cubicBezTo>
                      <a:pt x="781027" y="0"/>
                      <a:pt x="862910" y="81883"/>
                      <a:pt x="862910" y="182891"/>
                    </a:cubicBezTo>
                    <a:lnTo>
                      <a:pt x="862910" y="4252982"/>
                    </a:lnTo>
                    <a:cubicBezTo>
                      <a:pt x="862910" y="4353990"/>
                      <a:pt x="781027" y="4435873"/>
                      <a:pt x="680019" y="4435873"/>
                    </a:cubicBezTo>
                    <a:lnTo>
                      <a:pt x="0" y="4435873"/>
                    </a:lnTo>
                    <a:close/>
                  </a:path>
                </a:pathLst>
              </a:custGeom>
              <a:solidFill>
                <a:srgbClr val="2F2F2F"/>
              </a:solidFill>
              <a:ln w="9525" cap="flat">
                <a:noFill/>
                <a:prstDash val="solid"/>
                <a:miter/>
              </a:ln>
            </p:spPr>
            <p:txBody>
              <a:bodyPr wrap="square" rtlCol="0" anchor="ctr">
                <a:noAutofit/>
              </a:bodyPr>
              <a:lstStyle/>
              <a:p>
                <a:endParaRPr lang="en-IN" sz="100"/>
              </a:p>
            </p:txBody>
          </p:sp>
          <p:grpSp>
            <p:nvGrpSpPr>
              <p:cNvPr id="138" name="Group 137">
                <a:extLst>
                  <a:ext uri="{FF2B5EF4-FFF2-40B4-BE49-F238E27FC236}">
                    <a16:creationId xmlns:a16="http://schemas.microsoft.com/office/drawing/2014/main" id="{7037A34A-96E9-4737-B01D-33840001F7A3}"/>
                  </a:ext>
                </a:extLst>
              </p:cNvPr>
              <p:cNvGrpSpPr/>
              <p:nvPr/>
            </p:nvGrpSpPr>
            <p:grpSpPr>
              <a:xfrm>
                <a:off x="649226" y="1891504"/>
                <a:ext cx="3998987" cy="1091373"/>
                <a:chOff x="585217" y="1891504"/>
                <a:chExt cx="3998987" cy="1091373"/>
              </a:xfrm>
            </p:grpSpPr>
            <p:sp>
              <p:nvSpPr>
                <p:cNvPr id="3" name="TextBox 2">
                  <a:extLst>
                    <a:ext uri="{FF2B5EF4-FFF2-40B4-BE49-F238E27FC236}">
                      <a16:creationId xmlns:a16="http://schemas.microsoft.com/office/drawing/2014/main" id="{CC25F37E-D761-487D-9990-D0E7EA45C29B}"/>
                    </a:ext>
                  </a:extLst>
                </p:cNvPr>
                <p:cNvSpPr txBox="1"/>
                <p:nvPr/>
              </p:nvSpPr>
              <p:spPr>
                <a:xfrm>
                  <a:off x="585217" y="2326287"/>
                  <a:ext cx="3998987" cy="656590"/>
                </a:xfrm>
                <a:prstGeom prst="rect">
                  <a:avLst/>
                </a:prstGeom>
                <a:noFill/>
              </p:spPr>
              <p:txBody>
                <a:bodyPr wrap="square" lIns="0" tIns="0" rIns="0" bIns="0" rtlCol="0">
                  <a:spAutoFit/>
                </a:bodyPr>
                <a:lstStyle/>
                <a:p>
                  <a:pPr marL="17145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Disconnection from company culture, mission, &amp; strategy</a:t>
                  </a:r>
                </a:p>
                <a:p>
                  <a:pPr marL="17145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Rising employee burnout, intensified by pandemic</a:t>
                  </a:r>
                </a:p>
                <a:p>
                  <a:pPr marL="17145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Too much time spent searching for experts or information</a:t>
                  </a:r>
                  <a:endParaRPr lang="en-IN" sz="1200" dirty="0" err="1">
                    <a:solidFill>
                      <a:srgbClr val="000000"/>
                    </a:solidFill>
                  </a:endParaRPr>
                </a:p>
              </p:txBody>
            </p:sp>
            <p:sp>
              <p:nvSpPr>
                <p:cNvPr id="43" name="TextBox 42">
                  <a:extLst>
                    <a:ext uri="{FF2B5EF4-FFF2-40B4-BE49-F238E27FC236}">
                      <a16:creationId xmlns:a16="http://schemas.microsoft.com/office/drawing/2014/main" id="{5E8F12D0-C9E5-4BD6-9C7A-3460BC1FE354}"/>
                    </a:ext>
                  </a:extLst>
                </p:cNvPr>
                <p:cNvSpPr txBox="1"/>
                <p:nvPr/>
              </p:nvSpPr>
              <p:spPr>
                <a:xfrm>
                  <a:off x="585217" y="1891504"/>
                  <a:ext cx="3019220" cy="307777"/>
                </a:xfrm>
                <a:prstGeom prst="rect">
                  <a:avLst/>
                </a:prstGeom>
                <a:noFill/>
              </p:spPr>
              <p:txBody>
                <a:bodyPr wrap="square" lIns="0" tIns="0" rIns="0" bIns="0" rtlCol="0">
                  <a:spAutoFit/>
                </a:bodyPr>
                <a:lstStyle/>
                <a:p>
                  <a:pPr algn="l"/>
                  <a:r>
                    <a:rPr lang="en-US" sz="2000" dirty="0">
                      <a:solidFill>
                        <a:srgbClr val="008575"/>
                      </a:solidFill>
                      <a:latin typeface="Segoe UI Semibold"/>
                    </a:rPr>
                    <a:t>Employee disengagement</a:t>
                  </a:r>
                </a:p>
              </p:txBody>
            </p:sp>
          </p:grpSp>
          <p:grpSp>
            <p:nvGrpSpPr>
              <p:cNvPr id="36" name="Group 35">
                <a:extLst>
                  <a:ext uri="{FF2B5EF4-FFF2-40B4-BE49-F238E27FC236}">
                    <a16:creationId xmlns:a16="http://schemas.microsoft.com/office/drawing/2014/main" id="{18F7634E-B99C-403C-B9E8-CE2B481944A1}"/>
                  </a:ext>
                </a:extLst>
              </p:cNvPr>
              <p:cNvGrpSpPr/>
              <p:nvPr/>
            </p:nvGrpSpPr>
            <p:grpSpPr>
              <a:xfrm>
                <a:off x="649226" y="3109883"/>
                <a:ext cx="4352543" cy="1276039"/>
                <a:chOff x="585217" y="3109883"/>
                <a:chExt cx="4352543" cy="1276039"/>
              </a:xfrm>
            </p:grpSpPr>
            <p:sp>
              <p:nvSpPr>
                <p:cNvPr id="46" name="TextBox 45">
                  <a:extLst>
                    <a:ext uri="{FF2B5EF4-FFF2-40B4-BE49-F238E27FC236}">
                      <a16:creationId xmlns:a16="http://schemas.microsoft.com/office/drawing/2014/main" id="{E5DFAD0C-6F0B-4A16-A01F-7DDD1F43C2C6}"/>
                    </a:ext>
                  </a:extLst>
                </p:cNvPr>
                <p:cNvSpPr txBox="1"/>
                <p:nvPr/>
              </p:nvSpPr>
              <p:spPr>
                <a:xfrm>
                  <a:off x="585217" y="3544666"/>
                  <a:ext cx="4352543" cy="841256"/>
                </a:xfrm>
                <a:prstGeom prst="rect">
                  <a:avLst/>
                </a:prstGeom>
                <a:noFill/>
              </p:spPr>
              <p:txBody>
                <a:bodyPr wrap="square" lIns="0" tIns="0" rIns="0" bIns="0" rtlCol="0">
                  <a:spAutoFit/>
                </a:bodyPr>
                <a:lstStyle/>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End-user productivity impacted by limits of traditional solutions</a:t>
                  </a:r>
                </a:p>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Security &amp; compliance risks from fragmented tools, unmanaged         apps, personal devices, and legacy solutions</a:t>
                  </a:r>
                </a:p>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IT continually managing evolving needs with reduced budgets</a:t>
                  </a:r>
                </a:p>
              </p:txBody>
            </p:sp>
            <p:sp>
              <p:nvSpPr>
                <p:cNvPr id="47" name="TextBox 46">
                  <a:extLst>
                    <a:ext uri="{FF2B5EF4-FFF2-40B4-BE49-F238E27FC236}">
                      <a16:creationId xmlns:a16="http://schemas.microsoft.com/office/drawing/2014/main" id="{34C63B3C-4736-4E98-8B32-7448CD918EC4}"/>
                    </a:ext>
                  </a:extLst>
                </p:cNvPr>
                <p:cNvSpPr txBox="1"/>
                <p:nvPr/>
              </p:nvSpPr>
              <p:spPr>
                <a:xfrm>
                  <a:off x="585217" y="3109883"/>
                  <a:ext cx="2242672" cy="307777"/>
                </a:xfrm>
                <a:prstGeom prst="rect">
                  <a:avLst/>
                </a:prstGeom>
                <a:noFill/>
              </p:spPr>
              <p:txBody>
                <a:bodyPr wrap="square" lIns="0" tIns="0" rIns="0" bIns="0" rtlCol="0">
                  <a:spAutoFit/>
                </a:bodyPr>
                <a:lstStyle/>
                <a:p>
                  <a:r>
                    <a:rPr lang="en-US" sz="2000" dirty="0">
                      <a:solidFill>
                        <a:srgbClr val="008575"/>
                      </a:solidFill>
                      <a:latin typeface="Segoe UI Semibold"/>
                    </a:rPr>
                    <a:t>Tech processes</a:t>
                  </a:r>
                </a:p>
              </p:txBody>
            </p:sp>
          </p:grpSp>
          <p:grpSp>
            <p:nvGrpSpPr>
              <p:cNvPr id="34" name="Group 33">
                <a:extLst>
                  <a:ext uri="{FF2B5EF4-FFF2-40B4-BE49-F238E27FC236}">
                    <a16:creationId xmlns:a16="http://schemas.microsoft.com/office/drawing/2014/main" id="{EEFC5F56-6E53-4D35-A448-F44E49CE6056}"/>
                  </a:ext>
                </a:extLst>
              </p:cNvPr>
              <p:cNvGrpSpPr/>
              <p:nvPr/>
            </p:nvGrpSpPr>
            <p:grpSpPr>
              <a:xfrm>
                <a:off x="649226" y="4512928"/>
                <a:ext cx="4352543" cy="1645369"/>
                <a:chOff x="585217" y="4512928"/>
                <a:chExt cx="4352543" cy="1645369"/>
              </a:xfrm>
            </p:grpSpPr>
            <p:sp>
              <p:nvSpPr>
                <p:cNvPr id="50" name="TextBox 49">
                  <a:extLst>
                    <a:ext uri="{FF2B5EF4-FFF2-40B4-BE49-F238E27FC236}">
                      <a16:creationId xmlns:a16="http://schemas.microsoft.com/office/drawing/2014/main" id="{FA44E899-9910-4D0D-8773-DFD6ACF3B34F}"/>
                    </a:ext>
                  </a:extLst>
                </p:cNvPr>
                <p:cNvSpPr txBox="1"/>
                <p:nvPr/>
              </p:nvSpPr>
              <p:spPr>
                <a:xfrm>
                  <a:off x="585217" y="4947709"/>
                  <a:ext cx="4352543" cy="1210588"/>
                </a:xfrm>
                <a:prstGeom prst="rect">
                  <a:avLst/>
                </a:prstGeom>
                <a:noFill/>
              </p:spPr>
              <p:txBody>
                <a:bodyPr wrap="square" lIns="0" tIns="0" rIns="0" bIns="0" rtlCol="0">
                  <a:spAutoFit/>
                </a:bodyPr>
                <a:lstStyle/>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Inconsistent meeting effectiveness when people join from office, home, &amp; mobile</a:t>
                  </a:r>
                </a:p>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Restrictive collaborations with traditional end-user devices &amp; incompatible apps</a:t>
                  </a:r>
                </a:p>
                <a:p>
                  <a:pPr marL="171450" lvl="0" indent="-171450">
                    <a:spcAft>
                      <a:spcPts val="400"/>
                    </a:spcAft>
                    <a:buClr>
                      <a:srgbClr val="008575"/>
                    </a:buClr>
                    <a:buFont typeface="Arial" panose="020B0604020202020204" pitchFamily="34" charset="0"/>
                    <a:buChar char="•"/>
                  </a:pPr>
                  <a:r>
                    <a:rPr lang="en-US" sz="1200" dirty="0">
                      <a:solidFill>
                        <a:srgbClr val="000000"/>
                      </a:solidFill>
                      <a:latin typeface="Segoe UI Semilight" panose="020B0402040204020203" pitchFamily="34" charset="0"/>
                      <a:cs typeface="Segoe UI Semilight" panose="020B0402040204020203" pitchFamily="34" charset="0"/>
                    </a:rPr>
                    <a:t>Diminished connections &amp; productivity from legacy                meeting systems</a:t>
                  </a:r>
                  <a:endParaRPr lang="en-US" sz="1200" dirty="0"/>
                </a:p>
              </p:txBody>
            </p:sp>
            <p:sp>
              <p:nvSpPr>
                <p:cNvPr id="51" name="TextBox 50">
                  <a:extLst>
                    <a:ext uri="{FF2B5EF4-FFF2-40B4-BE49-F238E27FC236}">
                      <a16:creationId xmlns:a16="http://schemas.microsoft.com/office/drawing/2014/main" id="{1ECAD610-DA5F-44DF-AD53-6CE17BCD40FD}"/>
                    </a:ext>
                  </a:extLst>
                </p:cNvPr>
                <p:cNvSpPr txBox="1"/>
                <p:nvPr/>
              </p:nvSpPr>
              <p:spPr>
                <a:xfrm>
                  <a:off x="585217" y="4512928"/>
                  <a:ext cx="3998987" cy="307777"/>
                </a:xfrm>
                <a:prstGeom prst="rect">
                  <a:avLst/>
                </a:prstGeom>
                <a:noFill/>
              </p:spPr>
              <p:txBody>
                <a:bodyPr wrap="square" lIns="0" tIns="0" rIns="0" bIns="0" rtlCol="0">
                  <a:spAutoFit/>
                </a:bodyPr>
                <a:lstStyle/>
                <a:p>
                  <a:r>
                    <a:rPr lang="en-US" sz="2000" dirty="0">
                      <a:solidFill>
                        <a:srgbClr val="008575"/>
                      </a:solidFill>
                      <a:latin typeface="Segoe UI Semibold"/>
                    </a:rPr>
                    <a:t>Communication &amp; collaboration</a:t>
                  </a:r>
                </a:p>
              </p:txBody>
            </p:sp>
          </p:grpSp>
          <p:cxnSp>
            <p:nvCxnSpPr>
              <p:cNvPr id="141" name="Straight Connector 140">
                <a:extLst>
                  <a:ext uri="{FF2B5EF4-FFF2-40B4-BE49-F238E27FC236}">
                    <a16:creationId xmlns:a16="http://schemas.microsoft.com/office/drawing/2014/main" id="{1BDEDA8C-7025-4C6A-AB3D-4DF5A1481891}"/>
                  </a:ext>
                </a:extLst>
              </p:cNvPr>
              <p:cNvCxnSpPr>
                <a:cxnSpLocks/>
              </p:cNvCxnSpPr>
              <p:nvPr/>
            </p:nvCxnSpPr>
            <p:spPr>
              <a:xfrm>
                <a:off x="521209" y="3076860"/>
                <a:ext cx="5702236" cy="0"/>
              </a:xfrm>
              <a:prstGeom prst="line">
                <a:avLst/>
              </a:prstGeom>
              <a:ln w="19050">
                <a:solidFill>
                  <a:srgbClr val="FFFFFF"/>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BF1DDE1-0F58-42DB-9562-4699AF542BE0}"/>
                  </a:ext>
                </a:extLst>
              </p:cNvPr>
              <p:cNvCxnSpPr>
                <a:cxnSpLocks/>
              </p:cNvCxnSpPr>
              <p:nvPr/>
            </p:nvCxnSpPr>
            <p:spPr>
              <a:xfrm>
                <a:off x="521209" y="4479905"/>
                <a:ext cx="5702236" cy="0"/>
              </a:xfrm>
              <a:prstGeom prst="line">
                <a:avLst/>
              </a:prstGeom>
              <a:ln w="19050">
                <a:solidFill>
                  <a:srgbClr val="FFFFFF"/>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2" name="people_19" title="Icon of a person standing on a circle">
                <a:extLst>
                  <a:ext uri="{FF2B5EF4-FFF2-40B4-BE49-F238E27FC236}">
                    <a16:creationId xmlns:a16="http://schemas.microsoft.com/office/drawing/2014/main" id="{44687672-F672-40DD-AB1F-717B07EF1522}"/>
                  </a:ext>
                </a:extLst>
              </p:cNvPr>
              <p:cNvSpPr>
                <a:spLocks noChangeAspect="1" noEditPoints="1"/>
              </p:cNvSpPr>
              <p:nvPr/>
            </p:nvSpPr>
            <p:spPr bwMode="auto">
              <a:xfrm>
                <a:off x="5633046" y="2231450"/>
                <a:ext cx="317888" cy="411480"/>
              </a:xfrm>
              <a:custGeom>
                <a:avLst/>
                <a:gdLst>
                  <a:gd name="T0" fmla="*/ 100 w 271"/>
                  <a:gd name="T1" fmla="*/ 35 h 352"/>
                  <a:gd name="T2" fmla="*/ 136 w 271"/>
                  <a:gd name="T3" fmla="*/ 0 h 352"/>
                  <a:gd name="T4" fmla="*/ 171 w 271"/>
                  <a:gd name="T5" fmla="*/ 35 h 352"/>
                  <a:gd name="T6" fmla="*/ 136 w 271"/>
                  <a:gd name="T7" fmla="*/ 71 h 352"/>
                  <a:gd name="T8" fmla="*/ 100 w 271"/>
                  <a:gd name="T9" fmla="*/ 35 h 352"/>
                  <a:gd name="T10" fmla="*/ 180 w 271"/>
                  <a:gd name="T11" fmla="*/ 312 h 352"/>
                  <a:gd name="T12" fmla="*/ 181 w 271"/>
                  <a:gd name="T13" fmla="*/ 228 h 352"/>
                  <a:gd name="T14" fmla="*/ 202 w 271"/>
                  <a:gd name="T15" fmla="*/ 207 h 352"/>
                  <a:gd name="T16" fmla="*/ 202 w 271"/>
                  <a:gd name="T17" fmla="*/ 92 h 352"/>
                  <a:gd name="T18" fmla="*/ 181 w 271"/>
                  <a:gd name="T19" fmla="*/ 71 h 352"/>
                  <a:gd name="T20" fmla="*/ 90 w 271"/>
                  <a:gd name="T21" fmla="*/ 71 h 352"/>
                  <a:gd name="T22" fmla="*/ 69 w 271"/>
                  <a:gd name="T23" fmla="*/ 92 h 352"/>
                  <a:gd name="T24" fmla="*/ 69 w 271"/>
                  <a:gd name="T25" fmla="*/ 207 h 352"/>
                  <a:gd name="T26" fmla="*/ 90 w 271"/>
                  <a:gd name="T27" fmla="*/ 228 h 352"/>
                  <a:gd name="T28" fmla="*/ 92 w 271"/>
                  <a:gd name="T29" fmla="*/ 312 h 352"/>
                  <a:gd name="T30" fmla="*/ 136 w 271"/>
                  <a:gd name="T31" fmla="*/ 223 h 352"/>
                  <a:gd name="T32" fmla="*/ 136 w 271"/>
                  <a:gd name="T33" fmla="*/ 312 h 352"/>
                  <a:gd name="T34" fmla="*/ 91 w 271"/>
                  <a:gd name="T35" fmla="*/ 281 h 352"/>
                  <a:gd name="T36" fmla="*/ 0 w 271"/>
                  <a:gd name="T37" fmla="*/ 315 h 352"/>
                  <a:gd name="T38" fmla="*/ 136 w 271"/>
                  <a:gd name="T39" fmla="*/ 352 h 352"/>
                  <a:gd name="T40" fmla="*/ 271 w 271"/>
                  <a:gd name="T41" fmla="*/ 315 h 352"/>
                  <a:gd name="T42" fmla="*/ 180 w 271"/>
                  <a:gd name="T43" fmla="*/ 28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352">
                    <a:moveTo>
                      <a:pt x="100" y="35"/>
                    </a:moveTo>
                    <a:cubicBezTo>
                      <a:pt x="100" y="16"/>
                      <a:pt x="116" y="0"/>
                      <a:pt x="136" y="0"/>
                    </a:cubicBezTo>
                    <a:cubicBezTo>
                      <a:pt x="155" y="0"/>
                      <a:pt x="171" y="16"/>
                      <a:pt x="171" y="35"/>
                    </a:cubicBezTo>
                    <a:cubicBezTo>
                      <a:pt x="171" y="55"/>
                      <a:pt x="155" y="71"/>
                      <a:pt x="136" y="71"/>
                    </a:cubicBezTo>
                    <a:cubicBezTo>
                      <a:pt x="116" y="71"/>
                      <a:pt x="100" y="55"/>
                      <a:pt x="100" y="35"/>
                    </a:cubicBezTo>
                    <a:close/>
                    <a:moveTo>
                      <a:pt x="180" y="312"/>
                    </a:moveTo>
                    <a:cubicBezTo>
                      <a:pt x="181" y="228"/>
                      <a:pt x="181" y="228"/>
                      <a:pt x="181" y="228"/>
                    </a:cubicBezTo>
                    <a:cubicBezTo>
                      <a:pt x="193" y="228"/>
                      <a:pt x="202" y="218"/>
                      <a:pt x="202" y="207"/>
                    </a:cubicBezTo>
                    <a:cubicBezTo>
                      <a:pt x="202" y="92"/>
                      <a:pt x="202" y="92"/>
                      <a:pt x="202" y="92"/>
                    </a:cubicBezTo>
                    <a:cubicBezTo>
                      <a:pt x="202" y="80"/>
                      <a:pt x="193" y="71"/>
                      <a:pt x="181" y="71"/>
                    </a:cubicBezTo>
                    <a:cubicBezTo>
                      <a:pt x="90" y="71"/>
                      <a:pt x="90" y="71"/>
                      <a:pt x="90" y="71"/>
                    </a:cubicBezTo>
                    <a:cubicBezTo>
                      <a:pt x="78" y="71"/>
                      <a:pt x="69" y="80"/>
                      <a:pt x="69" y="92"/>
                    </a:cubicBezTo>
                    <a:cubicBezTo>
                      <a:pt x="69" y="207"/>
                      <a:pt x="69" y="207"/>
                      <a:pt x="69" y="207"/>
                    </a:cubicBezTo>
                    <a:cubicBezTo>
                      <a:pt x="69" y="218"/>
                      <a:pt x="78" y="228"/>
                      <a:pt x="90" y="228"/>
                    </a:cubicBezTo>
                    <a:cubicBezTo>
                      <a:pt x="92" y="312"/>
                      <a:pt x="92" y="312"/>
                      <a:pt x="92" y="312"/>
                    </a:cubicBezTo>
                    <a:moveTo>
                      <a:pt x="136" y="223"/>
                    </a:moveTo>
                    <a:cubicBezTo>
                      <a:pt x="136" y="312"/>
                      <a:pt x="136" y="312"/>
                      <a:pt x="136" y="312"/>
                    </a:cubicBezTo>
                    <a:moveTo>
                      <a:pt x="91" y="281"/>
                    </a:moveTo>
                    <a:cubicBezTo>
                      <a:pt x="36" y="283"/>
                      <a:pt x="0" y="300"/>
                      <a:pt x="0" y="315"/>
                    </a:cubicBezTo>
                    <a:cubicBezTo>
                      <a:pt x="0" y="336"/>
                      <a:pt x="61" y="352"/>
                      <a:pt x="136" y="352"/>
                    </a:cubicBezTo>
                    <a:cubicBezTo>
                      <a:pt x="211" y="352"/>
                      <a:pt x="271" y="336"/>
                      <a:pt x="271" y="315"/>
                    </a:cubicBezTo>
                    <a:cubicBezTo>
                      <a:pt x="271" y="300"/>
                      <a:pt x="237" y="284"/>
                      <a:pt x="180" y="281"/>
                    </a:cubicBezTo>
                  </a:path>
                </a:pathLst>
              </a:custGeom>
              <a:noFill/>
              <a:ln w="15875"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chip" title="Icon of a computer chip">
                <a:extLst>
                  <a:ext uri="{FF2B5EF4-FFF2-40B4-BE49-F238E27FC236}">
                    <a16:creationId xmlns:a16="http://schemas.microsoft.com/office/drawing/2014/main" id="{D729A9A3-B0E1-4FF4-BE31-F2B76D53B654}"/>
                  </a:ext>
                </a:extLst>
              </p:cNvPr>
              <p:cNvSpPr>
                <a:spLocks noChangeAspect="1" noEditPoints="1"/>
              </p:cNvSpPr>
              <p:nvPr/>
            </p:nvSpPr>
            <p:spPr bwMode="auto">
              <a:xfrm>
                <a:off x="5612812" y="3565022"/>
                <a:ext cx="358356" cy="365760"/>
              </a:xfrm>
              <a:custGeom>
                <a:avLst/>
                <a:gdLst>
                  <a:gd name="T0" fmla="*/ 267 w 334"/>
                  <a:gd name="T1" fmla="*/ 298 h 341"/>
                  <a:gd name="T2" fmla="*/ 60 w 334"/>
                  <a:gd name="T3" fmla="*/ 298 h 341"/>
                  <a:gd name="T4" fmla="*/ 36 w 334"/>
                  <a:gd name="T5" fmla="*/ 273 h 341"/>
                  <a:gd name="T6" fmla="*/ 36 w 334"/>
                  <a:gd name="T7" fmla="*/ 61 h 341"/>
                  <a:gd name="T8" fmla="*/ 60 w 334"/>
                  <a:gd name="T9" fmla="*/ 36 h 341"/>
                  <a:gd name="T10" fmla="*/ 267 w 334"/>
                  <a:gd name="T11" fmla="*/ 36 h 341"/>
                  <a:gd name="T12" fmla="*/ 291 w 334"/>
                  <a:gd name="T13" fmla="*/ 61 h 341"/>
                  <a:gd name="T14" fmla="*/ 291 w 334"/>
                  <a:gd name="T15" fmla="*/ 273 h 341"/>
                  <a:gd name="T16" fmla="*/ 267 w 334"/>
                  <a:gd name="T17" fmla="*/ 298 h 341"/>
                  <a:gd name="T18" fmla="*/ 78 w 334"/>
                  <a:gd name="T19" fmla="*/ 36 h 341"/>
                  <a:gd name="T20" fmla="*/ 78 w 334"/>
                  <a:gd name="T21" fmla="*/ 0 h 341"/>
                  <a:gd name="T22" fmla="*/ 121 w 334"/>
                  <a:gd name="T23" fmla="*/ 36 h 341"/>
                  <a:gd name="T24" fmla="*/ 121 w 334"/>
                  <a:gd name="T25" fmla="*/ 0 h 341"/>
                  <a:gd name="T26" fmla="*/ 163 w 334"/>
                  <a:gd name="T27" fmla="*/ 0 h 341"/>
                  <a:gd name="T28" fmla="*/ 163 w 334"/>
                  <a:gd name="T29" fmla="*/ 36 h 341"/>
                  <a:gd name="T30" fmla="*/ 206 w 334"/>
                  <a:gd name="T31" fmla="*/ 0 h 341"/>
                  <a:gd name="T32" fmla="*/ 206 w 334"/>
                  <a:gd name="T33" fmla="*/ 36 h 341"/>
                  <a:gd name="T34" fmla="*/ 256 w 334"/>
                  <a:gd name="T35" fmla="*/ 0 h 341"/>
                  <a:gd name="T36" fmla="*/ 256 w 334"/>
                  <a:gd name="T37" fmla="*/ 36 h 341"/>
                  <a:gd name="T38" fmla="*/ 334 w 334"/>
                  <a:gd name="T39" fmla="*/ 78 h 341"/>
                  <a:gd name="T40" fmla="*/ 291 w 334"/>
                  <a:gd name="T41" fmla="*/ 78 h 341"/>
                  <a:gd name="T42" fmla="*/ 334 w 334"/>
                  <a:gd name="T43" fmla="*/ 121 h 341"/>
                  <a:gd name="T44" fmla="*/ 291 w 334"/>
                  <a:gd name="T45" fmla="*/ 121 h 341"/>
                  <a:gd name="T46" fmla="*/ 334 w 334"/>
                  <a:gd name="T47" fmla="*/ 163 h 341"/>
                  <a:gd name="T48" fmla="*/ 291 w 334"/>
                  <a:gd name="T49" fmla="*/ 163 h 341"/>
                  <a:gd name="T50" fmla="*/ 334 w 334"/>
                  <a:gd name="T51" fmla="*/ 213 h 341"/>
                  <a:gd name="T52" fmla="*/ 291 w 334"/>
                  <a:gd name="T53" fmla="*/ 213 h 341"/>
                  <a:gd name="T54" fmla="*/ 334 w 334"/>
                  <a:gd name="T55" fmla="*/ 256 h 341"/>
                  <a:gd name="T56" fmla="*/ 291 w 334"/>
                  <a:gd name="T57" fmla="*/ 256 h 341"/>
                  <a:gd name="T58" fmla="*/ 36 w 334"/>
                  <a:gd name="T59" fmla="*/ 78 h 341"/>
                  <a:gd name="T60" fmla="*/ 0 w 334"/>
                  <a:gd name="T61" fmla="*/ 78 h 341"/>
                  <a:gd name="T62" fmla="*/ 36 w 334"/>
                  <a:gd name="T63" fmla="*/ 121 h 341"/>
                  <a:gd name="T64" fmla="*/ 0 w 334"/>
                  <a:gd name="T65" fmla="*/ 121 h 341"/>
                  <a:gd name="T66" fmla="*/ 36 w 334"/>
                  <a:gd name="T67" fmla="*/ 163 h 341"/>
                  <a:gd name="T68" fmla="*/ 0 w 334"/>
                  <a:gd name="T69" fmla="*/ 163 h 341"/>
                  <a:gd name="T70" fmla="*/ 36 w 334"/>
                  <a:gd name="T71" fmla="*/ 213 h 341"/>
                  <a:gd name="T72" fmla="*/ 0 w 334"/>
                  <a:gd name="T73" fmla="*/ 213 h 341"/>
                  <a:gd name="T74" fmla="*/ 36 w 334"/>
                  <a:gd name="T75" fmla="*/ 256 h 341"/>
                  <a:gd name="T76" fmla="*/ 0 w 334"/>
                  <a:gd name="T77" fmla="*/ 256 h 341"/>
                  <a:gd name="T78" fmla="*/ 78 w 334"/>
                  <a:gd name="T79" fmla="*/ 298 h 341"/>
                  <a:gd name="T80" fmla="*/ 78 w 334"/>
                  <a:gd name="T81" fmla="*/ 341 h 341"/>
                  <a:gd name="T82" fmla="*/ 121 w 334"/>
                  <a:gd name="T83" fmla="*/ 298 h 341"/>
                  <a:gd name="T84" fmla="*/ 121 w 334"/>
                  <a:gd name="T85" fmla="*/ 341 h 341"/>
                  <a:gd name="T86" fmla="*/ 163 w 334"/>
                  <a:gd name="T87" fmla="*/ 341 h 341"/>
                  <a:gd name="T88" fmla="*/ 163 w 334"/>
                  <a:gd name="T89" fmla="*/ 298 h 341"/>
                  <a:gd name="T90" fmla="*/ 206 w 334"/>
                  <a:gd name="T91" fmla="*/ 298 h 341"/>
                  <a:gd name="T92" fmla="*/ 206 w 334"/>
                  <a:gd name="T93" fmla="*/ 341 h 341"/>
                  <a:gd name="T94" fmla="*/ 256 w 334"/>
                  <a:gd name="T95" fmla="*/ 298 h 341"/>
                  <a:gd name="T96" fmla="*/ 256 w 334"/>
                  <a:gd name="T97"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41">
                    <a:moveTo>
                      <a:pt x="267" y="298"/>
                    </a:moveTo>
                    <a:cubicBezTo>
                      <a:pt x="60" y="298"/>
                      <a:pt x="60" y="298"/>
                      <a:pt x="60" y="298"/>
                    </a:cubicBezTo>
                    <a:cubicBezTo>
                      <a:pt x="48" y="298"/>
                      <a:pt x="36" y="286"/>
                      <a:pt x="36" y="273"/>
                    </a:cubicBezTo>
                    <a:cubicBezTo>
                      <a:pt x="36" y="61"/>
                      <a:pt x="36" y="61"/>
                      <a:pt x="36" y="61"/>
                    </a:cubicBezTo>
                    <a:cubicBezTo>
                      <a:pt x="36" y="45"/>
                      <a:pt x="48" y="36"/>
                      <a:pt x="60" y="36"/>
                    </a:cubicBezTo>
                    <a:cubicBezTo>
                      <a:pt x="267" y="36"/>
                      <a:pt x="267" y="36"/>
                      <a:pt x="267" y="36"/>
                    </a:cubicBezTo>
                    <a:cubicBezTo>
                      <a:pt x="282" y="36"/>
                      <a:pt x="291" y="45"/>
                      <a:pt x="291" y="61"/>
                    </a:cubicBezTo>
                    <a:cubicBezTo>
                      <a:pt x="291" y="273"/>
                      <a:pt x="291" y="273"/>
                      <a:pt x="291" y="273"/>
                    </a:cubicBezTo>
                    <a:cubicBezTo>
                      <a:pt x="291" y="286"/>
                      <a:pt x="282" y="298"/>
                      <a:pt x="267" y="298"/>
                    </a:cubicBezTo>
                    <a:close/>
                    <a:moveTo>
                      <a:pt x="78" y="36"/>
                    </a:moveTo>
                    <a:cubicBezTo>
                      <a:pt x="78" y="0"/>
                      <a:pt x="78" y="0"/>
                      <a:pt x="78" y="0"/>
                    </a:cubicBezTo>
                    <a:moveTo>
                      <a:pt x="121" y="36"/>
                    </a:moveTo>
                    <a:cubicBezTo>
                      <a:pt x="121" y="0"/>
                      <a:pt x="121" y="0"/>
                      <a:pt x="121" y="0"/>
                    </a:cubicBezTo>
                    <a:moveTo>
                      <a:pt x="163" y="0"/>
                    </a:moveTo>
                    <a:cubicBezTo>
                      <a:pt x="163" y="36"/>
                      <a:pt x="163" y="36"/>
                      <a:pt x="163" y="36"/>
                    </a:cubicBezTo>
                    <a:moveTo>
                      <a:pt x="206" y="0"/>
                    </a:moveTo>
                    <a:cubicBezTo>
                      <a:pt x="206" y="36"/>
                      <a:pt x="206" y="36"/>
                      <a:pt x="206" y="36"/>
                    </a:cubicBezTo>
                    <a:moveTo>
                      <a:pt x="256" y="0"/>
                    </a:moveTo>
                    <a:cubicBezTo>
                      <a:pt x="256" y="36"/>
                      <a:pt x="256" y="36"/>
                      <a:pt x="256" y="36"/>
                    </a:cubicBezTo>
                    <a:moveTo>
                      <a:pt x="334" y="78"/>
                    </a:moveTo>
                    <a:cubicBezTo>
                      <a:pt x="291" y="78"/>
                      <a:pt x="291" y="78"/>
                      <a:pt x="291" y="78"/>
                    </a:cubicBezTo>
                    <a:moveTo>
                      <a:pt x="334" y="121"/>
                    </a:moveTo>
                    <a:cubicBezTo>
                      <a:pt x="291" y="121"/>
                      <a:pt x="291" y="121"/>
                      <a:pt x="291" y="121"/>
                    </a:cubicBezTo>
                    <a:moveTo>
                      <a:pt x="334" y="163"/>
                    </a:moveTo>
                    <a:cubicBezTo>
                      <a:pt x="291" y="163"/>
                      <a:pt x="291" y="163"/>
                      <a:pt x="291" y="163"/>
                    </a:cubicBezTo>
                    <a:moveTo>
                      <a:pt x="334" y="213"/>
                    </a:moveTo>
                    <a:cubicBezTo>
                      <a:pt x="291" y="213"/>
                      <a:pt x="291" y="213"/>
                      <a:pt x="291" y="213"/>
                    </a:cubicBezTo>
                    <a:moveTo>
                      <a:pt x="334" y="256"/>
                    </a:moveTo>
                    <a:cubicBezTo>
                      <a:pt x="291" y="256"/>
                      <a:pt x="291" y="256"/>
                      <a:pt x="291" y="256"/>
                    </a:cubicBezTo>
                    <a:moveTo>
                      <a:pt x="36" y="78"/>
                    </a:moveTo>
                    <a:cubicBezTo>
                      <a:pt x="0" y="78"/>
                      <a:pt x="0" y="78"/>
                      <a:pt x="0" y="78"/>
                    </a:cubicBezTo>
                    <a:moveTo>
                      <a:pt x="36" y="121"/>
                    </a:moveTo>
                    <a:cubicBezTo>
                      <a:pt x="0" y="121"/>
                      <a:pt x="0" y="121"/>
                      <a:pt x="0" y="121"/>
                    </a:cubicBezTo>
                    <a:moveTo>
                      <a:pt x="36" y="163"/>
                    </a:moveTo>
                    <a:cubicBezTo>
                      <a:pt x="0" y="163"/>
                      <a:pt x="0" y="163"/>
                      <a:pt x="0" y="163"/>
                    </a:cubicBezTo>
                    <a:moveTo>
                      <a:pt x="36" y="213"/>
                    </a:moveTo>
                    <a:cubicBezTo>
                      <a:pt x="0" y="213"/>
                      <a:pt x="0" y="213"/>
                      <a:pt x="0" y="213"/>
                    </a:cubicBezTo>
                    <a:moveTo>
                      <a:pt x="36" y="256"/>
                    </a:moveTo>
                    <a:cubicBezTo>
                      <a:pt x="0" y="256"/>
                      <a:pt x="0" y="256"/>
                      <a:pt x="0" y="256"/>
                    </a:cubicBezTo>
                    <a:moveTo>
                      <a:pt x="78" y="298"/>
                    </a:moveTo>
                    <a:cubicBezTo>
                      <a:pt x="78" y="341"/>
                      <a:pt x="78" y="341"/>
                      <a:pt x="78" y="341"/>
                    </a:cubicBezTo>
                    <a:moveTo>
                      <a:pt x="121" y="298"/>
                    </a:moveTo>
                    <a:cubicBezTo>
                      <a:pt x="121" y="341"/>
                      <a:pt x="121" y="341"/>
                      <a:pt x="121" y="341"/>
                    </a:cubicBezTo>
                    <a:moveTo>
                      <a:pt x="163" y="341"/>
                    </a:moveTo>
                    <a:cubicBezTo>
                      <a:pt x="163" y="298"/>
                      <a:pt x="163" y="298"/>
                      <a:pt x="163" y="298"/>
                    </a:cubicBezTo>
                    <a:moveTo>
                      <a:pt x="206" y="298"/>
                    </a:moveTo>
                    <a:cubicBezTo>
                      <a:pt x="206" y="341"/>
                      <a:pt x="206" y="341"/>
                      <a:pt x="206" y="341"/>
                    </a:cubicBezTo>
                    <a:moveTo>
                      <a:pt x="256" y="298"/>
                    </a:moveTo>
                    <a:cubicBezTo>
                      <a:pt x="256" y="341"/>
                      <a:pt x="256" y="341"/>
                      <a:pt x="256" y="341"/>
                    </a:cubicBezTo>
                  </a:path>
                </a:pathLst>
              </a:custGeom>
              <a:noFill/>
              <a:ln w="15875"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179" name="Commitments_EC4D" title="Icon of a handshake">
                <a:extLst>
                  <a:ext uri="{FF2B5EF4-FFF2-40B4-BE49-F238E27FC236}">
                    <a16:creationId xmlns:a16="http://schemas.microsoft.com/office/drawing/2014/main" id="{BADD866E-DBE5-49E4-8ACB-B4619ECE2977}"/>
                  </a:ext>
                </a:extLst>
              </p:cNvPr>
              <p:cNvSpPr>
                <a:spLocks noChangeAspect="1" noEditPoints="1"/>
              </p:cNvSpPr>
              <p:nvPr/>
            </p:nvSpPr>
            <p:spPr bwMode="auto">
              <a:xfrm>
                <a:off x="5596945" y="5152732"/>
                <a:ext cx="390091" cy="365760"/>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15875"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lin ang="5400000" scaled="1"/>
                  </a:gradFill>
                </a:endParaRPr>
              </a:p>
            </p:txBody>
          </p:sp>
        </p:grpSp>
      </p:grpSp>
    </p:spTree>
    <p:extLst>
      <p:ext uri="{BB962C8B-B14F-4D97-AF65-F5344CB8AC3E}">
        <p14:creationId xmlns:p14="http://schemas.microsoft.com/office/powerpoint/2010/main" val="197802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decel="100000" fill="hold" grpId="1" nodeType="withEffect">
                                  <p:stCondLst>
                                    <p:cond delay="0"/>
                                  </p:stCondLst>
                                  <p:childTnLst>
                                    <p:animMotion origin="layout" path="M -2.08333E-7 7.40741E-7 L -2.08333E-7 0.01898 " pathEditMode="relative" rAng="0" ptsTypes="AA">
                                      <p:cBhvr>
                                        <p:cTn id="9" dur="700" spd="-100000" fill="hold"/>
                                        <p:tgtEl>
                                          <p:spTgt spid="8"/>
                                        </p:tgtEl>
                                        <p:attrNameLst>
                                          <p:attrName>ppt_x</p:attrName>
                                          <p:attrName>ppt_y</p:attrName>
                                        </p:attrNameLst>
                                      </p:cBhvr>
                                      <p:rCtr x="0" y="949"/>
                                    </p:animMotion>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decel="100000" fill="hold" grpId="1" nodeType="withEffect">
                                  <p:stCondLst>
                                    <p:cond delay="0"/>
                                  </p:stCondLst>
                                  <p:childTnLst>
                                    <p:animMotion origin="layout" path="M -3.125E-6 3.33333E-6 L -3.125E-6 0.01898 " pathEditMode="relative" rAng="0" ptsTypes="AA">
                                      <p:cBhvr>
                                        <p:cTn id="14" dur="700" spd="-100000" fill="hold"/>
                                        <p:tgtEl>
                                          <p:spTgt spid="2"/>
                                        </p:tgtEl>
                                        <p:attrNameLst>
                                          <p:attrName>ppt_x</p:attrName>
                                          <p:attrName>ppt_y</p:attrName>
                                        </p:attrNameLst>
                                      </p:cBhvr>
                                      <p:rCtr x="0"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6119F3E-7C20-42BE-AE7A-F21EE1C0F440}"/>
              </a:ext>
            </a:extLst>
          </p:cNvPr>
          <p:cNvSpPr/>
          <p:nvPr/>
        </p:nvSpPr>
        <p:spPr bwMode="auto">
          <a:xfrm>
            <a:off x="-2" y="192"/>
            <a:ext cx="12192001" cy="1536508"/>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 name="Title 8">
            <a:extLst>
              <a:ext uri="{FF2B5EF4-FFF2-40B4-BE49-F238E27FC236}">
                <a16:creationId xmlns:a16="http://schemas.microsoft.com/office/drawing/2014/main" id="{32AA6901-40F0-BD4F-B6C4-F26487E202FA}"/>
              </a:ext>
            </a:extLst>
          </p:cNvPr>
          <p:cNvSpPr>
            <a:spLocks noGrp="1"/>
          </p:cNvSpPr>
          <p:nvPr>
            <p:ph type="title"/>
          </p:nvPr>
        </p:nvSpPr>
        <p:spPr>
          <a:xfrm>
            <a:off x="588963" y="590021"/>
            <a:ext cx="11017250" cy="492443"/>
          </a:xfrm>
        </p:spPr>
        <p:txBody>
          <a:bodyPr anchor="t"/>
          <a:lstStyle/>
          <a:p>
            <a:r>
              <a:rPr lang="en-US" sz="3200" dirty="0">
                <a:solidFill>
                  <a:srgbClr val="30E5D0"/>
                </a:solidFill>
              </a:rPr>
              <a:t>How Microsoft helps build better outcomes</a:t>
            </a:r>
          </a:p>
        </p:txBody>
      </p:sp>
      <p:grpSp>
        <p:nvGrpSpPr>
          <p:cNvPr id="57" name="Group 56">
            <a:extLst>
              <a:ext uri="{FF2B5EF4-FFF2-40B4-BE49-F238E27FC236}">
                <a16:creationId xmlns:a16="http://schemas.microsoft.com/office/drawing/2014/main" id="{DD076B40-F54C-46C7-AAE9-4A1EE5B18766}"/>
              </a:ext>
            </a:extLst>
          </p:cNvPr>
          <p:cNvGrpSpPr/>
          <p:nvPr/>
        </p:nvGrpSpPr>
        <p:grpSpPr>
          <a:xfrm>
            <a:off x="673125" y="1776992"/>
            <a:ext cx="10845751" cy="4511481"/>
            <a:chOff x="678442" y="1776992"/>
            <a:chExt cx="10845751" cy="4511481"/>
          </a:xfrm>
        </p:grpSpPr>
        <p:grpSp>
          <p:nvGrpSpPr>
            <p:cNvPr id="56" name="Group 55">
              <a:extLst>
                <a:ext uri="{FF2B5EF4-FFF2-40B4-BE49-F238E27FC236}">
                  <a16:creationId xmlns:a16="http://schemas.microsoft.com/office/drawing/2014/main" id="{E6D6C746-6D35-4A4C-AC96-A51367A911CC}"/>
                </a:ext>
              </a:extLst>
            </p:cNvPr>
            <p:cNvGrpSpPr/>
            <p:nvPr/>
          </p:nvGrpSpPr>
          <p:grpSpPr>
            <a:xfrm>
              <a:off x="678442" y="1776992"/>
              <a:ext cx="3325177" cy="4511481"/>
              <a:chOff x="837933" y="1776992"/>
              <a:chExt cx="3325177" cy="4511481"/>
            </a:xfrm>
          </p:grpSpPr>
          <p:grpSp>
            <p:nvGrpSpPr>
              <p:cNvPr id="31" name="Group 30">
                <a:extLst>
                  <a:ext uri="{FF2B5EF4-FFF2-40B4-BE49-F238E27FC236}">
                    <a16:creationId xmlns:a16="http://schemas.microsoft.com/office/drawing/2014/main" id="{E474C23C-EF8A-43FC-ACC1-8103E05CAA02}"/>
                  </a:ext>
                </a:extLst>
              </p:cNvPr>
              <p:cNvGrpSpPr/>
              <p:nvPr/>
            </p:nvGrpSpPr>
            <p:grpSpPr>
              <a:xfrm>
                <a:off x="837933" y="3735468"/>
                <a:ext cx="3325177" cy="2553005"/>
                <a:chOff x="588963" y="3263004"/>
                <a:chExt cx="3325177" cy="2553005"/>
              </a:xfrm>
            </p:grpSpPr>
            <p:sp>
              <p:nvSpPr>
                <p:cNvPr id="17" name="Title 3">
                  <a:extLst>
                    <a:ext uri="{FF2B5EF4-FFF2-40B4-BE49-F238E27FC236}">
                      <a16:creationId xmlns:a16="http://schemas.microsoft.com/office/drawing/2014/main" id="{B2AFCDAD-9AEE-4581-B462-AF182CEF4F75}"/>
                    </a:ext>
                  </a:extLst>
                </p:cNvPr>
                <p:cNvSpPr txBox="1">
                  <a:spLocks/>
                </p:cNvSpPr>
                <p:nvPr/>
              </p:nvSpPr>
              <p:spPr>
                <a:xfrm>
                  <a:off x="588963" y="3263004"/>
                  <a:ext cx="3325177" cy="276999"/>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lgn="ctr" defTabSz="913927" fontAlgn="base">
                    <a:lnSpc>
                      <a:spcPct val="90000"/>
                    </a:lnSpc>
                    <a:spcAft>
                      <a:spcPts val="600"/>
                    </a:spcAft>
                    <a:defRPr/>
                  </a:pPr>
                  <a:r>
                    <a:rPr lang="en-US" sz="2000" spc="0" dirty="0">
                      <a:ln>
                        <a:noFill/>
                      </a:ln>
                      <a:solidFill>
                        <a:srgbClr val="008575"/>
                      </a:solidFill>
                      <a:cs typeface="Segoe UI"/>
                    </a:rPr>
                    <a:t>People</a:t>
                  </a:r>
                </a:p>
              </p:txBody>
            </p:sp>
            <p:grpSp>
              <p:nvGrpSpPr>
                <p:cNvPr id="14" name="Group 13">
                  <a:extLst>
                    <a:ext uri="{FF2B5EF4-FFF2-40B4-BE49-F238E27FC236}">
                      <a16:creationId xmlns:a16="http://schemas.microsoft.com/office/drawing/2014/main" id="{BE276D2E-B7F8-4F2E-8BC2-9C14E177DFEC}"/>
                    </a:ext>
                  </a:extLst>
                </p:cNvPr>
                <p:cNvGrpSpPr/>
                <p:nvPr/>
              </p:nvGrpSpPr>
              <p:grpSpPr>
                <a:xfrm>
                  <a:off x="588963" y="3657600"/>
                  <a:ext cx="3325177" cy="2158409"/>
                  <a:chOff x="588963" y="3657600"/>
                  <a:chExt cx="3325177" cy="2158409"/>
                </a:xfrm>
              </p:grpSpPr>
              <p:grpSp>
                <p:nvGrpSpPr>
                  <p:cNvPr id="3" name="Group 2">
                    <a:extLst>
                      <a:ext uri="{FF2B5EF4-FFF2-40B4-BE49-F238E27FC236}">
                        <a16:creationId xmlns:a16="http://schemas.microsoft.com/office/drawing/2014/main" id="{6A915C0C-55BB-4DBF-9E96-BE742B7C77CF}"/>
                      </a:ext>
                    </a:extLst>
                  </p:cNvPr>
                  <p:cNvGrpSpPr/>
                  <p:nvPr/>
                </p:nvGrpSpPr>
                <p:grpSpPr>
                  <a:xfrm>
                    <a:off x="588963" y="3657600"/>
                    <a:ext cx="3325177" cy="2158409"/>
                    <a:chOff x="588963" y="3657600"/>
                    <a:chExt cx="3325177" cy="2514600"/>
                  </a:xfrm>
                </p:grpSpPr>
                <p:sp>
                  <p:nvSpPr>
                    <p:cNvPr id="2" name="Rectangle 1">
                      <a:extLst>
                        <a:ext uri="{FF2B5EF4-FFF2-40B4-BE49-F238E27FC236}">
                          <a16:creationId xmlns:a16="http://schemas.microsoft.com/office/drawing/2014/main" id="{8344F9AB-CBCA-45AB-8D57-DF93F66F5DCC}"/>
                        </a:ext>
                      </a:extLst>
                    </p:cNvPr>
                    <p:cNvSpPr/>
                    <p:nvPr/>
                  </p:nvSpPr>
                  <p:spPr bwMode="auto">
                    <a:xfrm>
                      <a:off x="588963" y="3657600"/>
                      <a:ext cx="3325177" cy="25146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3DB52225-A2D5-4C9A-82C8-ABA7AE928C86}"/>
                        </a:ext>
                      </a:extLst>
                    </p:cNvPr>
                    <p:cNvSpPr/>
                    <p:nvPr/>
                  </p:nvSpPr>
                  <p:spPr bwMode="auto">
                    <a:xfrm>
                      <a:off x="588964" y="3657600"/>
                      <a:ext cx="187214" cy="2514600"/>
                    </a:xfrm>
                    <a:prstGeom prst="rect">
                      <a:avLst/>
                    </a:prstGeom>
                    <a:solidFill>
                      <a:srgbClr val="00857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sp>
                <p:nvSpPr>
                  <p:cNvPr id="5" name="TextBox 4">
                    <a:extLst>
                      <a:ext uri="{FF2B5EF4-FFF2-40B4-BE49-F238E27FC236}">
                        <a16:creationId xmlns:a16="http://schemas.microsoft.com/office/drawing/2014/main" id="{46B9D5E5-0AED-42C8-8782-552ACED322DB}"/>
                      </a:ext>
                    </a:extLst>
                  </p:cNvPr>
                  <p:cNvSpPr txBox="1"/>
                  <p:nvPr/>
                </p:nvSpPr>
                <p:spPr>
                  <a:xfrm>
                    <a:off x="899690" y="3851753"/>
                    <a:ext cx="2890938" cy="175432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1800"/>
                      </a:spcAft>
                      <a:buClrTx/>
                      <a:buSzTx/>
                      <a:buFontTx/>
                      <a:buNone/>
                      <a:tabLst/>
                      <a:defRPr/>
                    </a:pPr>
                    <a:r>
                      <a:rPr lang="en-US" sz="1200" dirty="0">
                        <a:solidFill>
                          <a:srgbClr val="008575"/>
                        </a:solidFill>
                        <a:latin typeface="+mj-lt"/>
                        <a:cs typeface="Segoe UI Semilight" panose="020B0402040204020203" pitchFamily="34" charset="0"/>
                      </a:rPr>
                      <a:t>Resilient connections </a:t>
                    </a:r>
                    <a:r>
                      <a:rPr lang="en-US" sz="1200" dirty="0">
                        <a:solidFill>
                          <a:srgbClr val="000000"/>
                        </a:solidFill>
                        <a:latin typeface="Segoe UI Semilight" panose="020B0402040204020203" pitchFamily="34" charset="0"/>
                        <a:cs typeface="Segoe UI Semilight" panose="020B0402040204020203" pitchFamily="34" charset="0"/>
                      </a:rPr>
                      <a:t>to company, mission, and coworkers</a:t>
                    </a:r>
                  </a:p>
                  <a:p>
                    <a:pPr marL="0" marR="0" lvl="0" indent="0" defTabSz="914400" rtl="0" eaLnBrk="1" fontAlgn="auto" latinLnBrk="0" hangingPunct="1">
                      <a:lnSpc>
                        <a:spcPct val="100000"/>
                      </a:lnSpc>
                      <a:spcBef>
                        <a:spcPts val="0"/>
                      </a:spcBef>
                      <a:spcAft>
                        <a:spcPts val="1800"/>
                      </a:spcAft>
                      <a:buClrTx/>
                      <a:buSzTx/>
                      <a:buFontTx/>
                      <a:buNone/>
                      <a:tabLst/>
                      <a:defRPr/>
                    </a:pPr>
                    <a:r>
                      <a:rPr lang="en-US" sz="1200" dirty="0">
                        <a:solidFill>
                          <a:srgbClr val="000000"/>
                        </a:solidFill>
                        <a:latin typeface="Segoe UI Semilight" panose="020B0402040204020203" pitchFamily="34" charset="0"/>
                        <a:cs typeface="Segoe UI Semilight" panose="020B0402040204020203" pitchFamily="34" charset="0"/>
                      </a:rPr>
                      <a:t>Accelerated </a:t>
                    </a:r>
                    <a:r>
                      <a:rPr lang="en-US" sz="1200" dirty="0">
                        <a:solidFill>
                          <a:srgbClr val="008575"/>
                        </a:solidFill>
                        <a:latin typeface="+mj-lt"/>
                        <a:cs typeface="Segoe UI Semilight" panose="020B0402040204020203" pitchFamily="34" charset="0"/>
                      </a:rPr>
                      <a:t>onboarding, training,                  &amp; career growth</a:t>
                    </a:r>
                  </a:p>
                  <a:p>
                    <a:pPr marL="0" marR="0" lvl="0" indent="0" defTabSz="914400" rtl="0" eaLnBrk="1" fontAlgn="auto" latinLnBrk="0" hangingPunct="1">
                      <a:lnSpc>
                        <a:spcPct val="100000"/>
                      </a:lnSpc>
                      <a:spcBef>
                        <a:spcPts val="0"/>
                      </a:spcBef>
                      <a:spcAft>
                        <a:spcPts val="1800"/>
                      </a:spcAft>
                      <a:buClrTx/>
                      <a:buSzTx/>
                      <a:buFontTx/>
                      <a:buNone/>
                      <a:tabLst/>
                      <a:defRPr/>
                    </a:pPr>
                    <a:r>
                      <a:rPr lang="en-US" sz="1200" dirty="0">
                        <a:solidFill>
                          <a:srgbClr val="008575"/>
                        </a:solidFill>
                        <a:latin typeface="+mj-lt"/>
                        <a:cs typeface="Segoe UI Semilight" panose="020B0402040204020203" pitchFamily="34" charset="0"/>
                      </a:rPr>
                      <a:t>Strengthened wellbeing </a:t>
                    </a:r>
                    <a:r>
                      <a:rPr lang="en-US" sz="1200" dirty="0">
                        <a:solidFill>
                          <a:srgbClr val="000000"/>
                        </a:solidFill>
                        <a:latin typeface="Segoe UI Semilight" panose="020B0402040204020203" pitchFamily="34" charset="0"/>
                        <a:cs typeface="Segoe UI Semilight" panose="020B0402040204020203" pitchFamily="34" charset="0"/>
                      </a:rPr>
                      <a:t>from          improved productivity, collaboration,           &amp; job satisfaction</a:t>
                    </a:r>
                    <a:endParaRPr lang="en-IN" sz="1200" dirty="0" err="1">
                      <a:solidFill>
                        <a:srgbClr val="000000"/>
                      </a:solidFill>
                    </a:endParaRPr>
                  </a:p>
                </p:txBody>
              </p:sp>
            </p:grpSp>
          </p:grpSp>
          <p:grpSp>
            <p:nvGrpSpPr>
              <p:cNvPr id="38" name="Group 37">
                <a:extLst>
                  <a:ext uri="{FF2B5EF4-FFF2-40B4-BE49-F238E27FC236}">
                    <a16:creationId xmlns:a16="http://schemas.microsoft.com/office/drawing/2014/main" id="{6D8BA617-0091-4FCA-B663-AFAEFAD6E2AA}"/>
                  </a:ext>
                </a:extLst>
              </p:cNvPr>
              <p:cNvGrpSpPr/>
              <p:nvPr/>
            </p:nvGrpSpPr>
            <p:grpSpPr>
              <a:xfrm>
                <a:off x="1546642" y="1776992"/>
                <a:ext cx="1907758" cy="1904763"/>
                <a:chOff x="1546642" y="1776992"/>
                <a:chExt cx="1907758" cy="1904763"/>
              </a:xfrm>
            </p:grpSpPr>
            <p:grpSp>
              <p:nvGrpSpPr>
                <p:cNvPr id="36" name="Group 35">
                  <a:extLst>
                    <a:ext uri="{FF2B5EF4-FFF2-40B4-BE49-F238E27FC236}">
                      <a16:creationId xmlns:a16="http://schemas.microsoft.com/office/drawing/2014/main" id="{4CDA9DAC-9F78-4D84-9697-A1D213C6FE31}"/>
                    </a:ext>
                  </a:extLst>
                </p:cNvPr>
                <p:cNvGrpSpPr/>
                <p:nvPr/>
              </p:nvGrpSpPr>
              <p:grpSpPr>
                <a:xfrm>
                  <a:off x="1546642" y="1776992"/>
                  <a:ext cx="1907758" cy="1652008"/>
                  <a:chOff x="1695636" y="1845451"/>
                  <a:chExt cx="1907758" cy="1652008"/>
                </a:xfrm>
              </p:grpSpPr>
              <p:sp>
                <p:nvSpPr>
                  <p:cNvPr id="35" name="Freeform: Shape 34">
                    <a:extLst>
                      <a:ext uri="{FF2B5EF4-FFF2-40B4-BE49-F238E27FC236}">
                        <a16:creationId xmlns:a16="http://schemas.microsoft.com/office/drawing/2014/main" id="{167760D7-C1AB-4BC4-A669-B8B8714F6556}"/>
                      </a:ext>
                    </a:extLst>
                  </p:cNvPr>
                  <p:cNvSpPr/>
                  <p:nvPr/>
                </p:nvSpPr>
                <p:spPr>
                  <a:xfrm rot="5400000">
                    <a:off x="1823511" y="1717576"/>
                    <a:ext cx="1652008" cy="1907758"/>
                  </a:xfrm>
                  <a:custGeom>
                    <a:avLst/>
                    <a:gdLst>
                      <a:gd name="connsiteX0" fmla="*/ 855821 w 855821"/>
                      <a:gd name="connsiteY0" fmla="*/ 741235 h 988313"/>
                      <a:gd name="connsiteX1" fmla="*/ 855821 w 855821"/>
                      <a:gd name="connsiteY1" fmla="*/ 247174 h 988313"/>
                      <a:gd name="connsiteX2" fmla="*/ 427958 w 855821"/>
                      <a:gd name="connsiteY2" fmla="*/ 0 h 988313"/>
                      <a:gd name="connsiteX3" fmla="*/ 0 w 855821"/>
                      <a:gd name="connsiteY3" fmla="*/ 247174 h 988313"/>
                      <a:gd name="connsiteX4" fmla="*/ 0 w 855821"/>
                      <a:gd name="connsiteY4" fmla="*/ 741235 h 988313"/>
                      <a:gd name="connsiteX5" fmla="*/ 427958 w 855821"/>
                      <a:gd name="connsiteY5" fmla="*/ 988314 h 988313"/>
                      <a:gd name="connsiteX6" fmla="*/ 855821 w 855821"/>
                      <a:gd name="connsiteY6" fmla="*/ 741235 h 98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821" h="988313">
                        <a:moveTo>
                          <a:pt x="855821" y="741235"/>
                        </a:moveTo>
                        <a:lnTo>
                          <a:pt x="855821" y="247174"/>
                        </a:lnTo>
                        <a:lnTo>
                          <a:pt x="427958" y="0"/>
                        </a:lnTo>
                        <a:lnTo>
                          <a:pt x="0" y="247174"/>
                        </a:lnTo>
                        <a:lnTo>
                          <a:pt x="0" y="741235"/>
                        </a:lnTo>
                        <a:lnTo>
                          <a:pt x="427958" y="988314"/>
                        </a:lnTo>
                        <a:lnTo>
                          <a:pt x="855821" y="741235"/>
                        </a:lnTo>
                        <a:close/>
                      </a:path>
                    </a:pathLst>
                  </a:custGeom>
                  <a:solidFill>
                    <a:srgbClr val="E6E6E6"/>
                  </a:solidFill>
                  <a:ln w="9525" cap="flat">
                    <a:noFill/>
                    <a:prstDash val="solid"/>
                    <a:miter/>
                  </a:ln>
                </p:spPr>
                <p:txBody>
                  <a:bodyPr rtlCol="0" anchor="ctr"/>
                  <a:lstStyle/>
                  <a:p>
                    <a:endParaRPr lang="en-IN" dirty="0"/>
                  </a:p>
                </p:txBody>
              </p:sp>
              <p:sp>
                <p:nvSpPr>
                  <p:cNvPr id="34" name="Freeform: Shape 33">
                    <a:extLst>
                      <a:ext uri="{FF2B5EF4-FFF2-40B4-BE49-F238E27FC236}">
                        <a16:creationId xmlns:a16="http://schemas.microsoft.com/office/drawing/2014/main" id="{A75B6FD7-4A86-4799-A588-CB709E01328E}"/>
                      </a:ext>
                    </a:extLst>
                  </p:cNvPr>
                  <p:cNvSpPr/>
                  <p:nvPr/>
                </p:nvSpPr>
                <p:spPr>
                  <a:xfrm rot="5400000">
                    <a:off x="1949583" y="1863165"/>
                    <a:ext cx="1399864" cy="1616580"/>
                  </a:xfrm>
                  <a:custGeom>
                    <a:avLst/>
                    <a:gdLst>
                      <a:gd name="connsiteX0" fmla="*/ 855821 w 855821"/>
                      <a:gd name="connsiteY0" fmla="*/ 741235 h 988313"/>
                      <a:gd name="connsiteX1" fmla="*/ 855821 w 855821"/>
                      <a:gd name="connsiteY1" fmla="*/ 247174 h 988313"/>
                      <a:gd name="connsiteX2" fmla="*/ 427958 w 855821"/>
                      <a:gd name="connsiteY2" fmla="*/ 0 h 988313"/>
                      <a:gd name="connsiteX3" fmla="*/ 0 w 855821"/>
                      <a:gd name="connsiteY3" fmla="*/ 247174 h 988313"/>
                      <a:gd name="connsiteX4" fmla="*/ 0 w 855821"/>
                      <a:gd name="connsiteY4" fmla="*/ 741235 h 988313"/>
                      <a:gd name="connsiteX5" fmla="*/ 427958 w 855821"/>
                      <a:gd name="connsiteY5" fmla="*/ 988314 h 988313"/>
                      <a:gd name="connsiteX6" fmla="*/ 855821 w 855821"/>
                      <a:gd name="connsiteY6" fmla="*/ 741235 h 98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821" h="988313">
                        <a:moveTo>
                          <a:pt x="855821" y="741235"/>
                        </a:moveTo>
                        <a:lnTo>
                          <a:pt x="855821" y="247174"/>
                        </a:lnTo>
                        <a:lnTo>
                          <a:pt x="427958" y="0"/>
                        </a:lnTo>
                        <a:lnTo>
                          <a:pt x="0" y="247174"/>
                        </a:lnTo>
                        <a:lnTo>
                          <a:pt x="0" y="741235"/>
                        </a:lnTo>
                        <a:lnTo>
                          <a:pt x="427958" y="988314"/>
                        </a:lnTo>
                        <a:lnTo>
                          <a:pt x="855821" y="741235"/>
                        </a:lnTo>
                        <a:close/>
                      </a:path>
                    </a:pathLst>
                  </a:custGeom>
                  <a:solidFill>
                    <a:srgbClr val="F2F2F2"/>
                  </a:solidFill>
                  <a:ln w="9525" cap="flat">
                    <a:noFill/>
                    <a:prstDash val="solid"/>
                    <a:miter/>
                  </a:ln>
                </p:spPr>
                <p:txBody>
                  <a:bodyPr rtlCol="0" anchor="ctr"/>
                  <a:lstStyle/>
                  <a:p>
                    <a:endParaRPr lang="en-IN" dirty="0"/>
                  </a:p>
                </p:txBody>
              </p:sp>
            </p:grpSp>
            <p:sp>
              <p:nvSpPr>
                <p:cNvPr id="37" name="Arrow: Chevron 36">
                  <a:extLst>
                    <a:ext uri="{FF2B5EF4-FFF2-40B4-BE49-F238E27FC236}">
                      <a16:creationId xmlns:a16="http://schemas.microsoft.com/office/drawing/2014/main" id="{89CE0159-31DD-4225-8E0D-95C72CC7A9C1}"/>
                    </a:ext>
                  </a:extLst>
                </p:cNvPr>
                <p:cNvSpPr/>
                <p:nvPr/>
              </p:nvSpPr>
              <p:spPr bwMode="auto">
                <a:xfrm rot="5400000">
                  <a:off x="2436637" y="3472559"/>
                  <a:ext cx="127768" cy="290624"/>
                </a:xfrm>
                <a:prstGeom prst="chevron">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sp>
            <p:nvSpPr>
              <p:cNvPr id="49" name="people_12" title="Icon of three people">
                <a:extLst>
                  <a:ext uri="{FF2B5EF4-FFF2-40B4-BE49-F238E27FC236}">
                    <a16:creationId xmlns:a16="http://schemas.microsoft.com/office/drawing/2014/main" id="{F490643C-66FB-41A8-A1D2-968A39F1B876}"/>
                  </a:ext>
                </a:extLst>
              </p:cNvPr>
              <p:cNvSpPr>
                <a:spLocks noChangeAspect="1" noEditPoints="1"/>
              </p:cNvSpPr>
              <p:nvPr/>
            </p:nvSpPr>
            <p:spPr bwMode="auto">
              <a:xfrm>
                <a:off x="2215219" y="2333185"/>
                <a:ext cx="570604" cy="486827"/>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5875" cap="sq">
                <a:solidFill>
                  <a:srgbClr val="00857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5" name="Group 54">
              <a:extLst>
                <a:ext uri="{FF2B5EF4-FFF2-40B4-BE49-F238E27FC236}">
                  <a16:creationId xmlns:a16="http://schemas.microsoft.com/office/drawing/2014/main" id="{E875FFD4-B16A-4545-9C83-0AA97FE38229}"/>
                </a:ext>
              </a:extLst>
            </p:cNvPr>
            <p:cNvGrpSpPr/>
            <p:nvPr/>
          </p:nvGrpSpPr>
          <p:grpSpPr>
            <a:xfrm>
              <a:off x="4438729" y="1776992"/>
              <a:ext cx="3325177" cy="4511481"/>
              <a:chOff x="4433412" y="1776992"/>
              <a:chExt cx="3325177" cy="4511481"/>
            </a:xfrm>
          </p:grpSpPr>
          <p:grpSp>
            <p:nvGrpSpPr>
              <p:cNvPr id="30" name="Group 29">
                <a:extLst>
                  <a:ext uri="{FF2B5EF4-FFF2-40B4-BE49-F238E27FC236}">
                    <a16:creationId xmlns:a16="http://schemas.microsoft.com/office/drawing/2014/main" id="{E885ACE2-2216-461F-97B9-303E4CD46A30}"/>
                  </a:ext>
                </a:extLst>
              </p:cNvPr>
              <p:cNvGrpSpPr/>
              <p:nvPr/>
            </p:nvGrpSpPr>
            <p:grpSpPr>
              <a:xfrm>
                <a:off x="4433412" y="3735468"/>
                <a:ext cx="3325177" cy="2553005"/>
                <a:chOff x="4049291" y="3263004"/>
                <a:chExt cx="3325177" cy="2553005"/>
              </a:xfrm>
            </p:grpSpPr>
            <p:sp>
              <p:nvSpPr>
                <p:cNvPr id="21" name="Title 3">
                  <a:extLst>
                    <a:ext uri="{FF2B5EF4-FFF2-40B4-BE49-F238E27FC236}">
                      <a16:creationId xmlns:a16="http://schemas.microsoft.com/office/drawing/2014/main" id="{BE979687-A708-48AB-A3E7-2777DD8B3EBA}"/>
                    </a:ext>
                  </a:extLst>
                </p:cNvPr>
                <p:cNvSpPr txBox="1">
                  <a:spLocks/>
                </p:cNvSpPr>
                <p:nvPr/>
              </p:nvSpPr>
              <p:spPr>
                <a:xfrm>
                  <a:off x="4049291" y="3263004"/>
                  <a:ext cx="3325177" cy="276999"/>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lgn="ctr" defTabSz="913927" fontAlgn="base">
                    <a:lnSpc>
                      <a:spcPct val="90000"/>
                    </a:lnSpc>
                    <a:spcAft>
                      <a:spcPts val="600"/>
                    </a:spcAft>
                    <a:defRPr/>
                  </a:pPr>
                  <a:r>
                    <a:rPr lang="en-US" sz="2000" spc="0" dirty="0">
                      <a:ln>
                        <a:noFill/>
                      </a:ln>
                      <a:solidFill>
                        <a:srgbClr val="008575"/>
                      </a:solidFill>
                      <a:cs typeface="Segoe UI"/>
                    </a:rPr>
                    <a:t>Places</a:t>
                  </a:r>
                </a:p>
              </p:txBody>
            </p:sp>
            <p:grpSp>
              <p:nvGrpSpPr>
                <p:cNvPr id="27" name="Group 26">
                  <a:extLst>
                    <a:ext uri="{FF2B5EF4-FFF2-40B4-BE49-F238E27FC236}">
                      <a16:creationId xmlns:a16="http://schemas.microsoft.com/office/drawing/2014/main" id="{3AC74D77-8A4E-40FB-BDED-650C9B0E790E}"/>
                    </a:ext>
                  </a:extLst>
                </p:cNvPr>
                <p:cNvGrpSpPr/>
                <p:nvPr/>
              </p:nvGrpSpPr>
              <p:grpSpPr>
                <a:xfrm>
                  <a:off x="4049291" y="3657600"/>
                  <a:ext cx="3325177" cy="2158409"/>
                  <a:chOff x="4184442" y="3657600"/>
                  <a:chExt cx="3325177" cy="2158409"/>
                </a:xfrm>
              </p:grpSpPr>
              <p:grpSp>
                <p:nvGrpSpPr>
                  <p:cNvPr id="15" name="Group 14">
                    <a:extLst>
                      <a:ext uri="{FF2B5EF4-FFF2-40B4-BE49-F238E27FC236}">
                        <a16:creationId xmlns:a16="http://schemas.microsoft.com/office/drawing/2014/main" id="{CDC22B44-FF75-4817-A339-D906D8003A35}"/>
                      </a:ext>
                    </a:extLst>
                  </p:cNvPr>
                  <p:cNvGrpSpPr/>
                  <p:nvPr/>
                </p:nvGrpSpPr>
                <p:grpSpPr>
                  <a:xfrm>
                    <a:off x="4184442" y="3657600"/>
                    <a:ext cx="3325177" cy="2158409"/>
                    <a:chOff x="588963" y="3657600"/>
                    <a:chExt cx="3325177" cy="2514600"/>
                  </a:xfrm>
                </p:grpSpPr>
                <p:sp>
                  <p:nvSpPr>
                    <p:cNvPr id="18" name="Rectangle 17">
                      <a:extLst>
                        <a:ext uri="{FF2B5EF4-FFF2-40B4-BE49-F238E27FC236}">
                          <a16:creationId xmlns:a16="http://schemas.microsoft.com/office/drawing/2014/main" id="{0258EF34-7EC7-481B-920B-422E4237E857}"/>
                        </a:ext>
                      </a:extLst>
                    </p:cNvPr>
                    <p:cNvSpPr/>
                    <p:nvPr/>
                  </p:nvSpPr>
                  <p:spPr bwMode="auto">
                    <a:xfrm>
                      <a:off x="588963" y="3657600"/>
                      <a:ext cx="3325177" cy="25146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84E8AB47-B686-4AC2-87FA-D6445FE55AC1}"/>
                        </a:ext>
                      </a:extLst>
                    </p:cNvPr>
                    <p:cNvSpPr/>
                    <p:nvPr/>
                  </p:nvSpPr>
                  <p:spPr bwMode="auto">
                    <a:xfrm>
                      <a:off x="588964" y="3657600"/>
                      <a:ext cx="187214" cy="2514600"/>
                    </a:xfrm>
                    <a:prstGeom prst="rect">
                      <a:avLst/>
                    </a:prstGeom>
                    <a:solidFill>
                      <a:srgbClr val="00857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sp>
                <p:nvSpPr>
                  <p:cNvPr id="23" name="TextBox 22">
                    <a:extLst>
                      <a:ext uri="{FF2B5EF4-FFF2-40B4-BE49-F238E27FC236}">
                        <a16:creationId xmlns:a16="http://schemas.microsoft.com/office/drawing/2014/main" id="{5EE376B4-D199-417E-9018-797CDA9697C4}"/>
                      </a:ext>
                    </a:extLst>
                  </p:cNvPr>
                  <p:cNvSpPr txBox="1"/>
                  <p:nvPr/>
                </p:nvSpPr>
                <p:spPr>
                  <a:xfrm>
                    <a:off x="4495169" y="3851753"/>
                    <a:ext cx="2862561" cy="1569660"/>
                  </a:xfrm>
                  <a:prstGeom prst="rect">
                    <a:avLst/>
                  </a:prstGeom>
                  <a:noFill/>
                </p:spPr>
                <p:txBody>
                  <a:bodyPr wrap="square" lIns="0" tIns="0" rIns="0" bIns="0" rtlCol="0">
                    <a:spAutoFit/>
                  </a:bodyPr>
                  <a:lstStyle/>
                  <a:p>
                    <a:pPr>
                      <a:spcAft>
                        <a:spcPts val="1800"/>
                      </a:spcAft>
                      <a:defRPr/>
                    </a:pPr>
                    <a:r>
                      <a:rPr lang="en-US" sz="1200" dirty="0">
                        <a:solidFill>
                          <a:srgbClr val="008575"/>
                        </a:solidFill>
                        <a:latin typeface="+mj-lt"/>
                        <a:cs typeface="Segoe UI Semilight" panose="020B0402040204020203" pitchFamily="34" charset="0"/>
                      </a:rPr>
                      <a:t>Standardized, more secure device experiences</a:t>
                    </a:r>
                    <a:r>
                      <a:rPr lang="en-US" sz="1200" dirty="0">
                        <a:solidFill>
                          <a:schemeClr val="tx1"/>
                        </a:solidFill>
                        <a:latin typeface="Segoe UI regular"/>
                      </a:rPr>
                      <a:t>—</a:t>
                    </a:r>
                    <a:r>
                      <a:rPr lang="en-US" sz="1200" dirty="0">
                        <a:solidFill>
                          <a:srgbClr val="000000"/>
                        </a:solidFill>
                        <a:latin typeface="Segoe UI Semilight" panose="020B0402040204020203" pitchFamily="34" charset="0"/>
                        <a:cs typeface="Segoe UI Semilight" panose="020B0402040204020203" pitchFamily="34" charset="0"/>
                      </a:rPr>
                      <a:t>from any location</a:t>
                    </a:r>
                  </a:p>
                  <a:p>
                    <a:pPr>
                      <a:spcAft>
                        <a:spcPts val="1800"/>
                      </a:spcAft>
                      <a:defRPr/>
                    </a:pPr>
                    <a:r>
                      <a:rPr lang="en-US" sz="1200" dirty="0">
                        <a:solidFill>
                          <a:srgbClr val="000000"/>
                        </a:solidFill>
                        <a:latin typeface="Segoe UI Semilight" panose="020B0402040204020203" pitchFamily="34" charset="0"/>
                        <a:cs typeface="Segoe UI Semilight" panose="020B0402040204020203" pitchFamily="34" charset="0"/>
                      </a:rPr>
                      <a:t>Barrier-free </a:t>
                    </a:r>
                    <a:r>
                      <a:rPr lang="en-US" sz="1200" dirty="0">
                        <a:solidFill>
                          <a:srgbClr val="008575"/>
                        </a:solidFill>
                        <a:latin typeface="+mj-lt"/>
                        <a:cs typeface="Segoe UI Semilight" panose="020B0402040204020203" pitchFamily="34" charset="0"/>
                      </a:rPr>
                      <a:t>collaboration between frontline and headquarters</a:t>
                    </a:r>
                  </a:p>
                  <a:p>
                    <a:pPr>
                      <a:spcAft>
                        <a:spcPts val="1800"/>
                      </a:spcAft>
                      <a:defRPr/>
                    </a:pPr>
                    <a:r>
                      <a:rPr lang="en-US" sz="1200" dirty="0">
                        <a:solidFill>
                          <a:srgbClr val="008575"/>
                        </a:solidFill>
                        <a:latin typeface="+mj-lt"/>
                        <a:cs typeface="Segoe UI Semilight" panose="020B0402040204020203" pitchFamily="34" charset="0"/>
                      </a:rPr>
                      <a:t>Simplified, modern systems</a:t>
                    </a:r>
                    <a:r>
                      <a:rPr lang="en-US" sz="1200" dirty="0">
                        <a:solidFill>
                          <a:srgbClr val="000000"/>
                        </a:solidFill>
                        <a:latin typeface="Segoe UI Semilight" panose="020B0402040204020203" pitchFamily="34" charset="0"/>
                        <a:cs typeface="Segoe UI Semilight" panose="020B0402040204020203" pitchFamily="34" charset="0"/>
                      </a:rPr>
                      <a:t> for inclusive  &amp; accessible meetings</a:t>
                    </a:r>
                  </a:p>
                </p:txBody>
              </p:sp>
            </p:grpSp>
          </p:grpSp>
          <p:grpSp>
            <p:nvGrpSpPr>
              <p:cNvPr id="39" name="Group 38">
                <a:extLst>
                  <a:ext uri="{FF2B5EF4-FFF2-40B4-BE49-F238E27FC236}">
                    <a16:creationId xmlns:a16="http://schemas.microsoft.com/office/drawing/2014/main" id="{8BAD3967-95B5-4E14-AB29-8E6A17A8717E}"/>
                  </a:ext>
                </a:extLst>
              </p:cNvPr>
              <p:cNvGrpSpPr/>
              <p:nvPr/>
            </p:nvGrpSpPr>
            <p:grpSpPr>
              <a:xfrm>
                <a:off x="5142121" y="1776992"/>
                <a:ext cx="1907758" cy="1904763"/>
                <a:chOff x="1546642" y="1776992"/>
                <a:chExt cx="1907758" cy="1904763"/>
              </a:xfrm>
            </p:grpSpPr>
            <p:grpSp>
              <p:nvGrpSpPr>
                <p:cNvPr id="40" name="Group 39">
                  <a:extLst>
                    <a:ext uri="{FF2B5EF4-FFF2-40B4-BE49-F238E27FC236}">
                      <a16:creationId xmlns:a16="http://schemas.microsoft.com/office/drawing/2014/main" id="{F4B8EDBD-A6F9-403A-8272-24FBACA1A6F3}"/>
                    </a:ext>
                  </a:extLst>
                </p:cNvPr>
                <p:cNvGrpSpPr/>
                <p:nvPr/>
              </p:nvGrpSpPr>
              <p:grpSpPr>
                <a:xfrm>
                  <a:off x="1546642" y="1776992"/>
                  <a:ext cx="1907758" cy="1652008"/>
                  <a:chOff x="1695636" y="1845451"/>
                  <a:chExt cx="1907758" cy="1652008"/>
                </a:xfrm>
              </p:grpSpPr>
              <p:sp>
                <p:nvSpPr>
                  <p:cNvPr id="42" name="Freeform: Shape 41">
                    <a:extLst>
                      <a:ext uri="{FF2B5EF4-FFF2-40B4-BE49-F238E27FC236}">
                        <a16:creationId xmlns:a16="http://schemas.microsoft.com/office/drawing/2014/main" id="{D7739905-B602-4E55-9A86-A2AC30D2A322}"/>
                      </a:ext>
                    </a:extLst>
                  </p:cNvPr>
                  <p:cNvSpPr/>
                  <p:nvPr/>
                </p:nvSpPr>
                <p:spPr>
                  <a:xfrm rot="5400000">
                    <a:off x="1823511" y="1717576"/>
                    <a:ext cx="1652008" cy="1907758"/>
                  </a:xfrm>
                  <a:custGeom>
                    <a:avLst/>
                    <a:gdLst>
                      <a:gd name="connsiteX0" fmla="*/ 855821 w 855821"/>
                      <a:gd name="connsiteY0" fmla="*/ 741235 h 988313"/>
                      <a:gd name="connsiteX1" fmla="*/ 855821 w 855821"/>
                      <a:gd name="connsiteY1" fmla="*/ 247174 h 988313"/>
                      <a:gd name="connsiteX2" fmla="*/ 427958 w 855821"/>
                      <a:gd name="connsiteY2" fmla="*/ 0 h 988313"/>
                      <a:gd name="connsiteX3" fmla="*/ 0 w 855821"/>
                      <a:gd name="connsiteY3" fmla="*/ 247174 h 988313"/>
                      <a:gd name="connsiteX4" fmla="*/ 0 w 855821"/>
                      <a:gd name="connsiteY4" fmla="*/ 741235 h 988313"/>
                      <a:gd name="connsiteX5" fmla="*/ 427958 w 855821"/>
                      <a:gd name="connsiteY5" fmla="*/ 988314 h 988313"/>
                      <a:gd name="connsiteX6" fmla="*/ 855821 w 855821"/>
                      <a:gd name="connsiteY6" fmla="*/ 741235 h 98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821" h="988313">
                        <a:moveTo>
                          <a:pt x="855821" y="741235"/>
                        </a:moveTo>
                        <a:lnTo>
                          <a:pt x="855821" y="247174"/>
                        </a:lnTo>
                        <a:lnTo>
                          <a:pt x="427958" y="0"/>
                        </a:lnTo>
                        <a:lnTo>
                          <a:pt x="0" y="247174"/>
                        </a:lnTo>
                        <a:lnTo>
                          <a:pt x="0" y="741235"/>
                        </a:lnTo>
                        <a:lnTo>
                          <a:pt x="427958" y="988314"/>
                        </a:lnTo>
                        <a:lnTo>
                          <a:pt x="855821" y="741235"/>
                        </a:lnTo>
                        <a:close/>
                      </a:path>
                    </a:pathLst>
                  </a:custGeom>
                  <a:solidFill>
                    <a:srgbClr val="E6E6E6"/>
                  </a:solidFill>
                  <a:ln w="9525" cap="flat">
                    <a:noFill/>
                    <a:prstDash val="solid"/>
                    <a:miter/>
                  </a:ln>
                </p:spPr>
                <p:txBody>
                  <a:bodyPr rtlCol="0" anchor="ctr"/>
                  <a:lstStyle/>
                  <a:p>
                    <a:endParaRPr lang="en-IN" dirty="0"/>
                  </a:p>
                </p:txBody>
              </p:sp>
              <p:sp>
                <p:nvSpPr>
                  <p:cNvPr id="43" name="Freeform: Shape 42">
                    <a:extLst>
                      <a:ext uri="{FF2B5EF4-FFF2-40B4-BE49-F238E27FC236}">
                        <a16:creationId xmlns:a16="http://schemas.microsoft.com/office/drawing/2014/main" id="{5D4FBE80-3779-4AF6-BE0A-955792045256}"/>
                      </a:ext>
                    </a:extLst>
                  </p:cNvPr>
                  <p:cNvSpPr/>
                  <p:nvPr/>
                </p:nvSpPr>
                <p:spPr>
                  <a:xfrm rot="5400000">
                    <a:off x="1949583" y="1863165"/>
                    <a:ext cx="1399864" cy="1616580"/>
                  </a:xfrm>
                  <a:custGeom>
                    <a:avLst/>
                    <a:gdLst>
                      <a:gd name="connsiteX0" fmla="*/ 855821 w 855821"/>
                      <a:gd name="connsiteY0" fmla="*/ 741235 h 988313"/>
                      <a:gd name="connsiteX1" fmla="*/ 855821 w 855821"/>
                      <a:gd name="connsiteY1" fmla="*/ 247174 h 988313"/>
                      <a:gd name="connsiteX2" fmla="*/ 427958 w 855821"/>
                      <a:gd name="connsiteY2" fmla="*/ 0 h 988313"/>
                      <a:gd name="connsiteX3" fmla="*/ 0 w 855821"/>
                      <a:gd name="connsiteY3" fmla="*/ 247174 h 988313"/>
                      <a:gd name="connsiteX4" fmla="*/ 0 w 855821"/>
                      <a:gd name="connsiteY4" fmla="*/ 741235 h 988313"/>
                      <a:gd name="connsiteX5" fmla="*/ 427958 w 855821"/>
                      <a:gd name="connsiteY5" fmla="*/ 988314 h 988313"/>
                      <a:gd name="connsiteX6" fmla="*/ 855821 w 855821"/>
                      <a:gd name="connsiteY6" fmla="*/ 741235 h 98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821" h="988313">
                        <a:moveTo>
                          <a:pt x="855821" y="741235"/>
                        </a:moveTo>
                        <a:lnTo>
                          <a:pt x="855821" y="247174"/>
                        </a:lnTo>
                        <a:lnTo>
                          <a:pt x="427958" y="0"/>
                        </a:lnTo>
                        <a:lnTo>
                          <a:pt x="0" y="247174"/>
                        </a:lnTo>
                        <a:lnTo>
                          <a:pt x="0" y="741235"/>
                        </a:lnTo>
                        <a:lnTo>
                          <a:pt x="427958" y="988314"/>
                        </a:lnTo>
                        <a:lnTo>
                          <a:pt x="855821" y="741235"/>
                        </a:lnTo>
                        <a:close/>
                      </a:path>
                    </a:pathLst>
                  </a:custGeom>
                  <a:solidFill>
                    <a:srgbClr val="F2F2F2"/>
                  </a:solidFill>
                  <a:ln w="9525" cap="flat">
                    <a:noFill/>
                    <a:prstDash val="solid"/>
                    <a:miter/>
                  </a:ln>
                </p:spPr>
                <p:txBody>
                  <a:bodyPr rtlCol="0" anchor="ctr"/>
                  <a:lstStyle/>
                  <a:p>
                    <a:endParaRPr lang="en-IN" dirty="0"/>
                  </a:p>
                </p:txBody>
              </p:sp>
            </p:grpSp>
            <p:sp>
              <p:nvSpPr>
                <p:cNvPr id="41" name="Arrow: Chevron 40">
                  <a:extLst>
                    <a:ext uri="{FF2B5EF4-FFF2-40B4-BE49-F238E27FC236}">
                      <a16:creationId xmlns:a16="http://schemas.microsoft.com/office/drawing/2014/main" id="{C1171B99-D6D3-4D2B-8D90-84804ED3E731}"/>
                    </a:ext>
                  </a:extLst>
                </p:cNvPr>
                <p:cNvSpPr/>
                <p:nvPr/>
              </p:nvSpPr>
              <p:spPr bwMode="auto">
                <a:xfrm rot="5400000">
                  <a:off x="2436637" y="3472559"/>
                  <a:ext cx="127768" cy="290624"/>
                </a:xfrm>
                <a:prstGeom prst="chevron">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sp>
            <p:nvSpPr>
              <p:cNvPr id="52" name="location_3" title="Icon of a map with a pin in it">
                <a:extLst>
                  <a:ext uri="{FF2B5EF4-FFF2-40B4-BE49-F238E27FC236}">
                    <a16:creationId xmlns:a16="http://schemas.microsoft.com/office/drawing/2014/main" id="{DCDDA43E-1FA6-43AF-A83D-73919ED340B3}"/>
                  </a:ext>
                </a:extLst>
              </p:cNvPr>
              <p:cNvSpPr>
                <a:spLocks noChangeAspect="1" noEditPoints="1"/>
              </p:cNvSpPr>
              <p:nvPr/>
            </p:nvSpPr>
            <p:spPr bwMode="auto">
              <a:xfrm>
                <a:off x="5806266" y="2333185"/>
                <a:ext cx="579469" cy="486827"/>
              </a:xfrm>
              <a:custGeom>
                <a:avLst/>
                <a:gdLst>
                  <a:gd name="T0" fmla="*/ 84 w 360"/>
                  <a:gd name="T1" fmla="*/ 109 h 302"/>
                  <a:gd name="T2" fmla="*/ 276 w 360"/>
                  <a:gd name="T3" fmla="*/ 109 h 302"/>
                  <a:gd name="T4" fmla="*/ 360 w 360"/>
                  <a:gd name="T5" fmla="*/ 302 h 302"/>
                  <a:gd name="T6" fmla="*/ 0 w 360"/>
                  <a:gd name="T7" fmla="*/ 302 h 302"/>
                  <a:gd name="T8" fmla="*/ 84 w 360"/>
                  <a:gd name="T9" fmla="*/ 109 h 302"/>
                  <a:gd name="T10" fmla="*/ 180 w 360"/>
                  <a:gd name="T11" fmla="*/ 72 h 302"/>
                  <a:gd name="T12" fmla="*/ 216 w 360"/>
                  <a:gd name="T13" fmla="*/ 36 h 302"/>
                  <a:gd name="T14" fmla="*/ 180 w 360"/>
                  <a:gd name="T15" fmla="*/ 0 h 302"/>
                  <a:gd name="T16" fmla="*/ 144 w 360"/>
                  <a:gd name="T17" fmla="*/ 36 h 302"/>
                  <a:gd name="T18" fmla="*/ 180 w 360"/>
                  <a:gd name="T19" fmla="*/ 72 h 302"/>
                  <a:gd name="T20" fmla="*/ 180 w 360"/>
                  <a:gd name="T21" fmla="*/ 72 h 302"/>
                  <a:gd name="T22" fmla="*/ 180 w 360"/>
                  <a:gd name="T23" fmla="*/ 216 h 302"/>
                  <a:gd name="T24" fmla="*/ 36 w 360"/>
                  <a:gd name="T25" fmla="*/ 218 h 302"/>
                  <a:gd name="T26" fmla="*/ 323 w 360"/>
                  <a:gd name="T27" fmla="*/ 218 h 302"/>
                  <a:gd name="T28" fmla="*/ 111 w 360"/>
                  <a:gd name="T29" fmla="*/ 218 h 302"/>
                  <a:gd name="T30" fmla="*/ 94 w 360"/>
                  <a:gd name="T31" fmla="*/ 302 h 302"/>
                  <a:gd name="T32" fmla="*/ 267 w 360"/>
                  <a:gd name="T33" fmla="*/ 302 h 302"/>
                  <a:gd name="T34" fmla="*/ 222 w 360"/>
                  <a:gd name="T35" fmla="*/ 109 h 302"/>
                  <a:gd name="T36" fmla="*/ 236 w 360"/>
                  <a:gd name="T37" fmla="*/ 169 h 302"/>
                  <a:gd name="T38" fmla="*/ 302 w 360"/>
                  <a:gd name="T39" fmla="*/ 16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302">
                    <a:moveTo>
                      <a:pt x="84" y="109"/>
                    </a:moveTo>
                    <a:cubicBezTo>
                      <a:pt x="276" y="109"/>
                      <a:pt x="276" y="109"/>
                      <a:pt x="276" y="109"/>
                    </a:cubicBezTo>
                    <a:cubicBezTo>
                      <a:pt x="360" y="302"/>
                      <a:pt x="360" y="302"/>
                      <a:pt x="360" y="302"/>
                    </a:cubicBezTo>
                    <a:cubicBezTo>
                      <a:pt x="0" y="302"/>
                      <a:pt x="0" y="302"/>
                      <a:pt x="0" y="302"/>
                    </a:cubicBezTo>
                    <a:lnTo>
                      <a:pt x="84" y="109"/>
                    </a:lnTo>
                    <a:close/>
                    <a:moveTo>
                      <a:pt x="180" y="72"/>
                    </a:moveTo>
                    <a:cubicBezTo>
                      <a:pt x="200" y="72"/>
                      <a:pt x="216" y="56"/>
                      <a:pt x="216" y="36"/>
                    </a:cubicBezTo>
                    <a:cubicBezTo>
                      <a:pt x="216" y="16"/>
                      <a:pt x="200" y="0"/>
                      <a:pt x="180" y="0"/>
                    </a:cubicBezTo>
                    <a:cubicBezTo>
                      <a:pt x="160" y="0"/>
                      <a:pt x="144" y="16"/>
                      <a:pt x="144" y="36"/>
                    </a:cubicBezTo>
                    <a:cubicBezTo>
                      <a:pt x="144" y="56"/>
                      <a:pt x="160" y="72"/>
                      <a:pt x="180" y="72"/>
                    </a:cubicBezTo>
                    <a:close/>
                    <a:moveTo>
                      <a:pt x="180" y="72"/>
                    </a:moveTo>
                    <a:cubicBezTo>
                      <a:pt x="180" y="216"/>
                      <a:pt x="180" y="216"/>
                      <a:pt x="180" y="216"/>
                    </a:cubicBezTo>
                    <a:moveTo>
                      <a:pt x="36" y="218"/>
                    </a:moveTo>
                    <a:cubicBezTo>
                      <a:pt x="323" y="218"/>
                      <a:pt x="323" y="218"/>
                      <a:pt x="323" y="218"/>
                    </a:cubicBezTo>
                    <a:moveTo>
                      <a:pt x="111" y="218"/>
                    </a:moveTo>
                    <a:cubicBezTo>
                      <a:pt x="94" y="302"/>
                      <a:pt x="94" y="302"/>
                      <a:pt x="94" y="302"/>
                    </a:cubicBezTo>
                    <a:moveTo>
                      <a:pt x="267" y="302"/>
                    </a:moveTo>
                    <a:cubicBezTo>
                      <a:pt x="222" y="109"/>
                      <a:pt x="222" y="109"/>
                      <a:pt x="222" y="109"/>
                    </a:cubicBezTo>
                    <a:moveTo>
                      <a:pt x="236" y="169"/>
                    </a:moveTo>
                    <a:cubicBezTo>
                      <a:pt x="302" y="169"/>
                      <a:pt x="302" y="169"/>
                      <a:pt x="302" y="169"/>
                    </a:cubicBezTo>
                  </a:path>
                </a:pathLst>
              </a:custGeom>
              <a:noFill/>
              <a:ln w="15875" cap="sq">
                <a:solidFill>
                  <a:srgbClr val="00857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nvGrpSpPr>
            <p:cNvPr id="54" name="Group 53">
              <a:extLst>
                <a:ext uri="{FF2B5EF4-FFF2-40B4-BE49-F238E27FC236}">
                  <a16:creationId xmlns:a16="http://schemas.microsoft.com/office/drawing/2014/main" id="{B2C3788F-B857-4CA9-A668-1403E84DA8F0}"/>
                </a:ext>
              </a:extLst>
            </p:cNvPr>
            <p:cNvGrpSpPr/>
            <p:nvPr/>
          </p:nvGrpSpPr>
          <p:grpSpPr>
            <a:xfrm>
              <a:off x="8199016" y="1776992"/>
              <a:ext cx="3325177" cy="4511481"/>
              <a:chOff x="8028890" y="1776992"/>
              <a:chExt cx="3325177" cy="4511481"/>
            </a:xfrm>
          </p:grpSpPr>
          <p:grpSp>
            <p:nvGrpSpPr>
              <p:cNvPr id="29" name="Group 28">
                <a:extLst>
                  <a:ext uri="{FF2B5EF4-FFF2-40B4-BE49-F238E27FC236}">
                    <a16:creationId xmlns:a16="http://schemas.microsoft.com/office/drawing/2014/main" id="{15CAFA0C-822B-4094-B802-89D088AD641F}"/>
                  </a:ext>
                </a:extLst>
              </p:cNvPr>
              <p:cNvGrpSpPr/>
              <p:nvPr/>
            </p:nvGrpSpPr>
            <p:grpSpPr>
              <a:xfrm>
                <a:off x="8028890" y="3735468"/>
                <a:ext cx="3325177" cy="2553005"/>
                <a:chOff x="7779920" y="3263004"/>
                <a:chExt cx="3325177" cy="2553005"/>
              </a:xfrm>
            </p:grpSpPr>
            <p:sp>
              <p:nvSpPr>
                <p:cNvPr id="22" name="Title 3">
                  <a:extLst>
                    <a:ext uri="{FF2B5EF4-FFF2-40B4-BE49-F238E27FC236}">
                      <a16:creationId xmlns:a16="http://schemas.microsoft.com/office/drawing/2014/main" id="{F730EFDD-B980-40C0-8F9A-2AE4A09048B0}"/>
                    </a:ext>
                  </a:extLst>
                </p:cNvPr>
                <p:cNvSpPr txBox="1">
                  <a:spLocks/>
                </p:cNvSpPr>
                <p:nvPr/>
              </p:nvSpPr>
              <p:spPr>
                <a:xfrm>
                  <a:off x="7779920" y="3263004"/>
                  <a:ext cx="3325177" cy="276999"/>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lgn="ctr" defTabSz="913927" fontAlgn="base">
                    <a:lnSpc>
                      <a:spcPct val="90000"/>
                    </a:lnSpc>
                    <a:spcAft>
                      <a:spcPts val="600"/>
                    </a:spcAft>
                    <a:defRPr/>
                  </a:pPr>
                  <a:r>
                    <a:rPr lang="en-US" sz="2000" spc="0" dirty="0">
                      <a:ln>
                        <a:noFill/>
                      </a:ln>
                      <a:solidFill>
                        <a:srgbClr val="008575"/>
                      </a:solidFill>
                      <a:cs typeface="Segoe UI"/>
                    </a:rPr>
                    <a:t>Processes</a:t>
                  </a:r>
                </a:p>
              </p:txBody>
            </p:sp>
            <p:grpSp>
              <p:nvGrpSpPr>
                <p:cNvPr id="28" name="Group 27">
                  <a:extLst>
                    <a:ext uri="{FF2B5EF4-FFF2-40B4-BE49-F238E27FC236}">
                      <a16:creationId xmlns:a16="http://schemas.microsoft.com/office/drawing/2014/main" id="{6AEC9E42-E7B5-4508-B235-C292E96431E4}"/>
                    </a:ext>
                  </a:extLst>
                </p:cNvPr>
                <p:cNvGrpSpPr/>
                <p:nvPr/>
              </p:nvGrpSpPr>
              <p:grpSpPr>
                <a:xfrm>
                  <a:off x="7779920" y="3657600"/>
                  <a:ext cx="3325177" cy="2158409"/>
                  <a:chOff x="7779920" y="3657600"/>
                  <a:chExt cx="3325177" cy="2158409"/>
                </a:xfrm>
              </p:grpSpPr>
              <p:grpSp>
                <p:nvGrpSpPr>
                  <p:cNvPr id="20" name="Group 19">
                    <a:extLst>
                      <a:ext uri="{FF2B5EF4-FFF2-40B4-BE49-F238E27FC236}">
                        <a16:creationId xmlns:a16="http://schemas.microsoft.com/office/drawing/2014/main" id="{7917F70C-F8DD-4F62-8895-121DCBBAD96A}"/>
                      </a:ext>
                    </a:extLst>
                  </p:cNvPr>
                  <p:cNvGrpSpPr/>
                  <p:nvPr/>
                </p:nvGrpSpPr>
                <p:grpSpPr>
                  <a:xfrm>
                    <a:off x="7779920" y="3657600"/>
                    <a:ext cx="3325177" cy="2158409"/>
                    <a:chOff x="588963" y="3657600"/>
                    <a:chExt cx="3325177" cy="2514600"/>
                  </a:xfrm>
                </p:grpSpPr>
                <p:sp>
                  <p:nvSpPr>
                    <p:cNvPr id="25" name="Rectangle 24">
                      <a:extLst>
                        <a:ext uri="{FF2B5EF4-FFF2-40B4-BE49-F238E27FC236}">
                          <a16:creationId xmlns:a16="http://schemas.microsoft.com/office/drawing/2014/main" id="{F21ADC4B-CCC5-4E49-8762-DF61FDE07434}"/>
                        </a:ext>
                      </a:extLst>
                    </p:cNvPr>
                    <p:cNvSpPr/>
                    <p:nvPr/>
                  </p:nvSpPr>
                  <p:spPr bwMode="auto">
                    <a:xfrm>
                      <a:off x="588963" y="3657600"/>
                      <a:ext cx="3325177" cy="25146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sp>
                  <p:nvSpPr>
                    <p:cNvPr id="26" name="Rectangle 25">
                      <a:extLst>
                        <a:ext uri="{FF2B5EF4-FFF2-40B4-BE49-F238E27FC236}">
                          <a16:creationId xmlns:a16="http://schemas.microsoft.com/office/drawing/2014/main" id="{381D6F5C-FD41-4304-BA80-7E002BF1C2DE}"/>
                        </a:ext>
                      </a:extLst>
                    </p:cNvPr>
                    <p:cNvSpPr/>
                    <p:nvPr/>
                  </p:nvSpPr>
                  <p:spPr bwMode="auto">
                    <a:xfrm>
                      <a:off x="588964" y="3657600"/>
                      <a:ext cx="187214" cy="2514600"/>
                    </a:xfrm>
                    <a:prstGeom prst="rect">
                      <a:avLst/>
                    </a:prstGeom>
                    <a:solidFill>
                      <a:srgbClr val="00857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sp>
                <p:nvSpPr>
                  <p:cNvPr id="24" name="TextBox 23">
                    <a:extLst>
                      <a:ext uri="{FF2B5EF4-FFF2-40B4-BE49-F238E27FC236}">
                        <a16:creationId xmlns:a16="http://schemas.microsoft.com/office/drawing/2014/main" id="{F463E0E4-985A-4EEA-B55A-CB85AC37C217}"/>
                      </a:ext>
                    </a:extLst>
                  </p:cNvPr>
                  <p:cNvSpPr txBox="1"/>
                  <p:nvPr/>
                </p:nvSpPr>
                <p:spPr>
                  <a:xfrm>
                    <a:off x="8090647" y="3851753"/>
                    <a:ext cx="2839623" cy="1754326"/>
                  </a:xfrm>
                  <a:prstGeom prst="rect">
                    <a:avLst/>
                  </a:prstGeom>
                  <a:noFill/>
                </p:spPr>
                <p:txBody>
                  <a:bodyPr wrap="square" lIns="0" tIns="0" rIns="0" bIns="0" rtlCol="0">
                    <a:spAutoFit/>
                  </a:bodyPr>
                  <a:lstStyle/>
                  <a:p>
                    <a:pPr>
                      <a:spcAft>
                        <a:spcPts val="1800"/>
                      </a:spcAft>
                      <a:defRPr/>
                    </a:pPr>
                    <a:r>
                      <a:rPr lang="en-US" sz="1200" dirty="0">
                        <a:solidFill>
                          <a:srgbClr val="008575"/>
                        </a:solidFill>
                        <a:latin typeface="+mj-lt"/>
                        <a:cs typeface="Segoe UI Semilight" panose="020B0402040204020203" pitchFamily="34" charset="0"/>
                      </a:rPr>
                      <a:t>Automated processes</a:t>
                    </a:r>
                    <a:r>
                      <a:rPr lang="en-US" sz="1200" dirty="0">
                        <a:solidFill>
                          <a:srgbClr val="000000"/>
                        </a:solidFill>
                        <a:latin typeface="Segoe UI Semilight" panose="020B0402040204020203" pitchFamily="34" charset="0"/>
                        <a:cs typeface="Segoe UI Semilight" panose="020B0402040204020203" pitchFamily="34" charset="0"/>
                      </a:rPr>
                      <a:t> to improve workflows &amp; free up IT resources</a:t>
                    </a:r>
                  </a:p>
                  <a:p>
                    <a:pPr>
                      <a:spcAft>
                        <a:spcPts val="1800"/>
                      </a:spcAft>
                      <a:defRPr/>
                    </a:pPr>
                    <a:r>
                      <a:rPr lang="en-US" sz="1200" dirty="0">
                        <a:solidFill>
                          <a:srgbClr val="000000"/>
                        </a:solidFill>
                        <a:latin typeface="Segoe UI Semilight" panose="020B0402040204020203" pitchFamily="34" charset="0"/>
                        <a:cs typeface="Segoe UI Semilight" panose="020B0402040204020203" pitchFamily="34" charset="0"/>
                      </a:rPr>
                      <a:t>Workforce management that </a:t>
                    </a:r>
                    <a:r>
                      <a:rPr lang="en-US" sz="1200" dirty="0">
                        <a:solidFill>
                          <a:srgbClr val="008575"/>
                        </a:solidFill>
                        <a:latin typeface="+mj-lt"/>
                        <a:cs typeface="Segoe UI Semilight" panose="020B0402040204020203" pitchFamily="34" charset="0"/>
                      </a:rPr>
                      <a:t>enables agility and saves time</a:t>
                    </a:r>
                  </a:p>
                  <a:p>
                    <a:pPr>
                      <a:spcAft>
                        <a:spcPts val="1800"/>
                      </a:spcAft>
                      <a:defRPr/>
                    </a:pPr>
                    <a:r>
                      <a:rPr lang="en-US" sz="1200" dirty="0">
                        <a:solidFill>
                          <a:srgbClr val="008575"/>
                        </a:solidFill>
                        <a:latin typeface="+mj-lt"/>
                        <a:cs typeface="Segoe UI Semilight" panose="020B0402040204020203" pitchFamily="34" charset="0"/>
                      </a:rPr>
                      <a:t>Single-platform solution</a:t>
                    </a:r>
                    <a:r>
                      <a:rPr lang="en-US" sz="1200" dirty="0">
                        <a:solidFill>
                          <a:srgbClr val="000000"/>
                        </a:solidFill>
                        <a:latin typeface="Segoe UI Semilight" panose="020B0402040204020203" pitchFamily="34" charset="0"/>
                        <a:cs typeface="Segoe UI Semilight" panose="020B0402040204020203" pitchFamily="34" charset="0"/>
                      </a:rPr>
                      <a:t>  integrates collaborative apps &amp; data tools</a:t>
                    </a:r>
                    <a:r>
                      <a:rPr lang="en-US" sz="1200" dirty="0">
                        <a:solidFill>
                          <a:schemeClr val="tx1"/>
                        </a:solidFill>
                        <a:latin typeface="Segoe UI regular"/>
                      </a:rPr>
                      <a:t>—</a:t>
                    </a:r>
                    <a:r>
                      <a:rPr lang="en-US" sz="1200" dirty="0">
                        <a:solidFill>
                          <a:srgbClr val="000000"/>
                        </a:solidFill>
                        <a:latin typeface="Segoe UI Semilight" panose="020B0402040204020203" pitchFamily="34" charset="0"/>
                        <a:cs typeface="Segoe UI Semilight" panose="020B0402040204020203" pitchFamily="34" charset="0"/>
                      </a:rPr>
                      <a:t>while reducing upfront costs </a:t>
                    </a:r>
                  </a:p>
                </p:txBody>
              </p:sp>
            </p:grpSp>
          </p:grpSp>
          <p:grpSp>
            <p:nvGrpSpPr>
              <p:cNvPr id="44" name="Group 43">
                <a:extLst>
                  <a:ext uri="{FF2B5EF4-FFF2-40B4-BE49-F238E27FC236}">
                    <a16:creationId xmlns:a16="http://schemas.microsoft.com/office/drawing/2014/main" id="{1DBE7191-066C-4773-96FB-D145E0067B5E}"/>
                  </a:ext>
                </a:extLst>
              </p:cNvPr>
              <p:cNvGrpSpPr/>
              <p:nvPr/>
            </p:nvGrpSpPr>
            <p:grpSpPr>
              <a:xfrm>
                <a:off x="8737599" y="1776992"/>
                <a:ext cx="1907758" cy="1904763"/>
                <a:chOff x="1546642" y="1776992"/>
                <a:chExt cx="1907758" cy="1904763"/>
              </a:xfrm>
            </p:grpSpPr>
            <p:grpSp>
              <p:nvGrpSpPr>
                <p:cNvPr id="45" name="Group 44">
                  <a:extLst>
                    <a:ext uri="{FF2B5EF4-FFF2-40B4-BE49-F238E27FC236}">
                      <a16:creationId xmlns:a16="http://schemas.microsoft.com/office/drawing/2014/main" id="{1FE1C4A0-1FB1-4915-93C8-8FDAFAD17F2F}"/>
                    </a:ext>
                  </a:extLst>
                </p:cNvPr>
                <p:cNvGrpSpPr/>
                <p:nvPr/>
              </p:nvGrpSpPr>
              <p:grpSpPr>
                <a:xfrm>
                  <a:off x="1546642" y="1776992"/>
                  <a:ext cx="1907758" cy="1652008"/>
                  <a:chOff x="1695636" y="1845451"/>
                  <a:chExt cx="1907758" cy="1652008"/>
                </a:xfrm>
              </p:grpSpPr>
              <p:sp>
                <p:nvSpPr>
                  <p:cNvPr id="47" name="Freeform: Shape 46">
                    <a:extLst>
                      <a:ext uri="{FF2B5EF4-FFF2-40B4-BE49-F238E27FC236}">
                        <a16:creationId xmlns:a16="http://schemas.microsoft.com/office/drawing/2014/main" id="{9937D4CE-BF73-41E3-84FD-E7A35A9CFB3A}"/>
                      </a:ext>
                    </a:extLst>
                  </p:cNvPr>
                  <p:cNvSpPr/>
                  <p:nvPr/>
                </p:nvSpPr>
                <p:spPr>
                  <a:xfrm rot="5400000">
                    <a:off x="1823511" y="1717576"/>
                    <a:ext cx="1652008" cy="1907758"/>
                  </a:xfrm>
                  <a:custGeom>
                    <a:avLst/>
                    <a:gdLst>
                      <a:gd name="connsiteX0" fmla="*/ 855821 w 855821"/>
                      <a:gd name="connsiteY0" fmla="*/ 741235 h 988313"/>
                      <a:gd name="connsiteX1" fmla="*/ 855821 w 855821"/>
                      <a:gd name="connsiteY1" fmla="*/ 247174 h 988313"/>
                      <a:gd name="connsiteX2" fmla="*/ 427958 w 855821"/>
                      <a:gd name="connsiteY2" fmla="*/ 0 h 988313"/>
                      <a:gd name="connsiteX3" fmla="*/ 0 w 855821"/>
                      <a:gd name="connsiteY3" fmla="*/ 247174 h 988313"/>
                      <a:gd name="connsiteX4" fmla="*/ 0 w 855821"/>
                      <a:gd name="connsiteY4" fmla="*/ 741235 h 988313"/>
                      <a:gd name="connsiteX5" fmla="*/ 427958 w 855821"/>
                      <a:gd name="connsiteY5" fmla="*/ 988314 h 988313"/>
                      <a:gd name="connsiteX6" fmla="*/ 855821 w 855821"/>
                      <a:gd name="connsiteY6" fmla="*/ 741235 h 98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821" h="988313">
                        <a:moveTo>
                          <a:pt x="855821" y="741235"/>
                        </a:moveTo>
                        <a:lnTo>
                          <a:pt x="855821" y="247174"/>
                        </a:lnTo>
                        <a:lnTo>
                          <a:pt x="427958" y="0"/>
                        </a:lnTo>
                        <a:lnTo>
                          <a:pt x="0" y="247174"/>
                        </a:lnTo>
                        <a:lnTo>
                          <a:pt x="0" y="741235"/>
                        </a:lnTo>
                        <a:lnTo>
                          <a:pt x="427958" y="988314"/>
                        </a:lnTo>
                        <a:lnTo>
                          <a:pt x="855821" y="741235"/>
                        </a:lnTo>
                        <a:close/>
                      </a:path>
                    </a:pathLst>
                  </a:custGeom>
                  <a:solidFill>
                    <a:srgbClr val="E6E6E6"/>
                  </a:solidFill>
                  <a:ln w="9525" cap="flat">
                    <a:noFill/>
                    <a:prstDash val="solid"/>
                    <a:miter/>
                  </a:ln>
                </p:spPr>
                <p:txBody>
                  <a:bodyPr rtlCol="0" anchor="ctr"/>
                  <a:lstStyle/>
                  <a:p>
                    <a:endParaRPr lang="en-IN" dirty="0"/>
                  </a:p>
                </p:txBody>
              </p:sp>
              <p:sp>
                <p:nvSpPr>
                  <p:cNvPr id="48" name="Freeform: Shape 47">
                    <a:extLst>
                      <a:ext uri="{FF2B5EF4-FFF2-40B4-BE49-F238E27FC236}">
                        <a16:creationId xmlns:a16="http://schemas.microsoft.com/office/drawing/2014/main" id="{F457A4EB-49FD-4F6D-BA83-6C12562FE708}"/>
                      </a:ext>
                    </a:extLst>
                  </p:cNvPr>
                  <p:cNvSpPr/>
                  <p:nvPr/>
                </p:nvSpPr>
                <p:spPr>
                  <a:xfrm rot="5400000">
                    <a:off x="1949583" y="1863165"/>
                    <a:ext cx="1399864" cy="1616580"/>
                  </a:xfrm>
                  <a:custGeom>
                    <a:avLst/>
                    <a:gdLst>
                      <a:gd name="connsiteX0" fmla="*/ 855821 w 855821"/>
                      <a:gd name="connsiteY0" fmla="*/ 741235 h 988313"/>
                      <a:gd name="connsiteX1" fmla="*/ 855821 w 855821"/>
                      <a:gd name="connsiteY1" fmla="*/ 247174 h 988313"/>
                      <a:gd name="connsiteX2" fmla="*/ 427958 w 855821"/>
                      <a:gd name="connsiteY2" fmla="*/ 0 h 988313"/>
                      <a:gd name="connsiteX3" fmla="*/ 0 w 855821"/>
                      <a:gd name="connsiteY3" fmla="*/ 247174 h 988313"/>
                      <a:gd name="connsiteX4" fmla="*/ 0 w 855821"/>
                      <a:gd name="connsiteY4" fmla="*/ 741235 h 988313"/>
                      <a:gd name="connsiteX5" fmla="*/ 427958 w 855821"/>
                      <a:gd name="connsiteY5" fmla="*/ 988314 h 988313"/>
                      <a:gd name="connsiteX6" fmla="*/ 855821 w 855821"/>
                      <a:gd name="connsiteY6" fmla="*/ 741235 h 98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821" h="988313">
                        <a:moveTo>
                          <a:pt x="855821" y="741235"/>
                        </a:moveTo>
                        <a:lnTo>
                          <a:pt x="855821" y="247174"/>
                        </a:lnTo>
                        <a:lnTo>
                          <a:pt x="427958" y="0"/>
                        </a:lnTo>
                        <a:lnTo>
                          <a:pt x="0" y="247174"/>
                        </a:lnTo>
                        <a:lnTo>
                          <a:pt x="0" y="741235"/>
                        </a:lnTo>
                        <a:lnTo>
                          <a:pt x="427958" y="988314"/>
                        </a:lnTo>
                        <a:lnTo>
                          <a:pt x="855821" y="741235"/>
                        </a:lnTo>
                        <a:close/>
                      </a:path>
                    </a:pathLst>
                  </a:custGeom>
                  <a:solidFill>
                    <a:srgbClr val="F2F2F2"/>
                  </a:solidFill>
                  <a:ln w="9525" cap="flat">
                    <a:noFill/>
                    <a:prstDash val="solid"/>
                    <a:miter/>
                  </a:ln>
                </p:spPr>
                <p:txBody>
                  <a:bodyPr rtlCol="0" anchor="ctr"/>
                  <a:lstStyle/>
                  <a:p>
                    <a:endParaRPr lang="en-IN" dirty="0"/>
                  </a:p>
                </p:txBody>
              </p:sp>
            </p:grpSp>
            <p:sp>
              <p:nvSpPr>
                <p:cNvPr id="46" name="Arrow: Chevron 45">
                  <a:extLst>
                    <a:ext uri="{FF2B5EF4-FFF2-40B4-BE49-F238E27FC236}">
                      <a16:creationId xmlns:a16="http://schemas.microsoft.com/office/drawing/2014/main" id="{6F70382D-8893-4F5C-B49E-DB32DD8B6118}"/>
                    </a:ext>
                  </a:extLst>
                </p:cNvPr>
                <p:cNvSpPr/>
                <p:nvPr/>
              </p:nvSpPr>
              <p:spPr bwMode="auto">
                <a:xfrm rot="5400000">
                  <a:off x="2436637" y="3472559"/>
                  <a:ext cx="127768" cy="290624"/>
                </a:xfrm>
                <a:prstGeom prst="chevron">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sp>
            <p:nvSpPr>
              <p:cNvPr id="53" name="Processing_E9F5" title="Icon of two interlocked gears">
                <a:extLst>
                  <a:ext uri="{FF2B5EF4-FFF2-40B4-BE49-F238E27FC236}">
                    <a16:creationId xmlns:a16="http://schemas.microsoft.com/office/drawing/2014/main" id="{085C6D52-3C5A-4FA0-BE82-F363870B4A67}"/>
                  </a:ext>
                </a:extLst>
              </p:cNvPr>
              <p:cNvSpPr>
                <a:spLocks noChangeAspect="1" noEditPoints="1"/>
              </p:cNvSpPr>
              <p:nvPr/>
            </p:nvSpPr>
            <p:spPr bwMode="auto">
              <a:xfrm>
                <a:off x="9411994" y="2333185"/>
                <a:ext cx="558969" cy="486827"/>
              </a:xfrm>
              <a:custGeom>
                <a:avLst/>
                <a:gdLst>
                  <a:gd name="T0" fmla="*/ 924 w 3867"/>
                  <a:gd name="T1" fmla="*/ 299 h 3367"/>
                  <a:gd name="T2" fmla="*/ 1549 w 3867"/>
                  <a:gd name="T3" fmla="*/ 924 h 3367"/>
                  <a:gd name="T4" fmla="*/ 924 w 3867"/>
                  <a:gd name="T5" fmla="*/ 1549 h 3367"/>
                  <a:gd name="T6" fmla="*/ 299 w 3867"/>
                  <a:gd name="T7" fmla="*/ 924 h 3367"/>
                  <a:gd name="T8" fmla="*/ 924 w 3867"/>
                  <a:gd name="T9" fmla="*/ 299 h 3367"/>
                  <a:gd name="T10" fmla="*/ 1163 w 3867"/>
                  <a:gd name="T11" fmla="*/ 347 h 3367"/>
                  <a:gd name="T12" fmla="*/ 1307 w 3867"/>
                  <a:gd name="T13" fmla="*/ 0 h 3367"/>
                  <a:gd name="T14" fmla="*/ 1501 w 3867"/>
                  <a:gd name="T15" fmla="*/ 685 h 3367"/>
                  <a:gd name="T16" fmla="*/ 1848 w 3867"/>
                  <a:gd name="T17" fmla="*/ 541 h 3367"/>
                  <a:gd name="T18" fmla="*/ 1501 w 3867"/>
                  <a:gd name="T19" fmla="*/ 1163 h 3367"/>
                  <a:gd name="T20" fmla="*/ 1848 w 3867"/>
                  <a:gd name="T21" fmla="*/ 1307 h 3367"/>
                  <a:gd name="T22" fmla="*/ 1163 w 3867"/>
                  <a:gd name="T23" fmla="*/ 1501 h 3367"/>
                  <a:gd name="T24" fmla="*/ 1307 w 3867"/>
                  <a:gd name="T25" fmla="*/ 1848 h 3367"/>
                  <a:gd name="T26" fmla="*/ 685 w 3867"/>
                  <a:gd name="T27" fmla="*/ 1501 h 3367"/>
                  <a:gd name="T28" fmla="*/ 541 w 3867"/>
                  <a:gd name="T29" fmla="*/ 1848 h 3367"/>
                  <a:gd name="T30" fmla="*/ 347 w 3867"/>
                  <a:gd name="T31" fmla="*/ 1163 h 3367"/>
                  <a:gd name="T32" fmla="*/ 0 w 3867"/>
                  <a:gd name="T33" fmla="*/ 1307 h 3367"/>
                  <a:gd name="T34" fmla="*/ 0 w 3867"/>
                  <a:gd name="T35" fmla="*/ 541 h 3367"/>
                  <a:gd name="T36" fmla="*/ 347 w 3867"/>
                  <a:gd name="T37" fmla="*/ 685 h 3367"/>
                  <a:gd name="T38" fmla="*/ 685 w 3867"/>
                  <a:gd name="T39" fmla="*/ 347 h 3367"/>
                  <a:gd name="T40" fmla="*/ 541 w 3867"/>
                  <a:gd name="T41" fmla="*/ 0 h 3367"/>
                  <a:gd name="T42" fmla="*/ 2049 w 3867"/>
                  <a:gd name="T43" fmla="*/ 2299 h 3367"/>
                  <a:gd name="T44" fmla="*/ 2799 w 3867"/>
                  <a:gd name="T45" fmla="*/ 3049 h 3367"/>
                  <a:gd name="T46" fmla="*/ 3549 w 3867"/>
                  <a:gd name="T47" fmla="*/ 2299 h 3367"/>
                  <a:gd name="T48" fmla="*/ 2799 w 3867"/>
                  <a:gd name="T49" fmla="*/ 1549 h 3367"/>
                  <a:gd name="T50" fmla="*/ 2049 w 3867"/>
                  <a:gd name="T51" fmla="*/ 2299 h 3367"/>
                  <a:gd name="T52" fmla="*/ 2357 w 3867"/>
                  <a:gd name="T53" fmla="*/ 1231 h 3367"/>
                  <a:gd name="T54" fmla="*/ 2512 w 3867"/>
                  <a:gd name="T55" fmla="*/ 1606 h 3367"/>
                  <a:gd name="T56" fmla="*/ 2106 w 3867"/>
                  <a:gd name="T57" fmla="*/ 2012 h 3367"/>
                  <a:gd name="T58" fmla="*/ 1731 w 3867"/>
                  <a:gd name="T59" fmla="*/ 1856 h 3367"/>
                  <a:gd name="T60" fmla="*/ 2106 w 3867"/>
                  <a:gd name="T61" fmla="*/ 2586 h 3367"/>
                  <a:gd name="T62" fmla="*/ 1731 w 3867"/>
                  <a:gd name="T63" fmla="*/ 2741 h 3367"/>
                  <a:gd name="T64" fmla="*/ 2512 w 3867"/>
                  <a:gd name="T65" fmla="*/ 2992 h 3367"/>
                  <a:gd name="T66" fmla="*/ 2357 w 3867"/>
                  <a:gd name="T67" fmla="*/ 3367 h 3367"/>
                  <a:gd name="T68" fmla="*/ 3086 w 3867"/>
                  <a:gd name="T69" fmla="*/ 2992 h 3367"/>
                  <a:gd name="T70" fmla="*/ 3241 w 3867"/>
                  <a:gd name="T71" fmla="*/ 3367 h 3367"/>
                  <a:gd name="T72" fmla="*/ 3492 w 3867"/>
                  <a:gd name="T73" fmla="*/ 2586 h 3367"/>
                  <a:gd name="T74" fmla="*/ 3867 w 3867"/>
                  <a:gd name="T75" fmla="*/ 2741 h 3367"/>
                  <a:gd name="T76" fmla="*/ 3492 w 3867"/>
                  <a:gd name="T77" fmla="*/ 2012 h 3367"/>
                  <a:gd name="T78" fmla="*/ 3867 w 3867"/>
                  <a:gd name="T79" fmla="*/ 1856 h 3367"/>
                  <a:gd name="T80" fmla="*/ 3086 w 3867"/>
                  <a:gd name="T81" fmla="*/ 1606 h 3367"/>
                  <a:gd name="T82" fmla="*/ 3241 w 3867"/>
                  <a:gd name="T83" fmla="*/ 1231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7" h="3367">
                    <a:moveTo>
                      <a:pt x="924" y="299"/>
                    </a:moveTo>
                    <a:cubicBezTo>
                      <a:pt x="1269" y="299"/>
                      <a:pt x="1549" y="579"/>
                      <a:pt x="1549" y="924"/>
                    </a:cubicBezTo>
                    <a:cubicBezTo>
                      <a:pt x="1549" y="1269"/>
                      <a:pt x="1269" y="1549"/>
                      <a:pt x="924" y="1549"/>
                    </a:cubicBezTo>
                    <a:cubicBezTo>
                      <a:pt x="579" y="1549"/>
                      <a:pt x="299" y="1269"/>
                      <a:pt x="299" y="924"/>
                    </a:cubicBezTo>
                    <a:cubicBezTo>
                      <a:pt x="299" y="579"/>
                      <a:pt x="579" y="299"/>
                      <a:pt x="924" y="299"/>
                    </a:cubicBezTo>
                    <a:close/>
                    <a:moveTo>
                      <a:pt x="1163" y="347"/>
                    </a:moveTo>
                    <a:cubicBezTo>
                      <a:pt x="1307" y="0"/>
                      <a:pt x="1307" y="0"/>
                      <a:pt x="1307" y="0"/>
                    </a:cubicBezTo>
                    <a:moveTo>
                      <a:pt x="1501" y="685"/>
                    </a:moveTo>
                    <a:cubicBezTo>
                      <a:pt x="1848" y="541"/>
                      <a:pt x="1848" y="541"/>
                      <a:pt x="1848" y="541"/>
                    </a:cubicBezTo>
                    <a:moveTo>
                      <a:pt x="1501" y="1163"/>
                    </a:moveTo>
                    <a:cubicBezTo>
                      <a:pt x="1848" y="1307"/>
                      <a:pt x="1848" y="1307"/>
                      <a:pt x="1848" y="1307"/>
                    </a:cubicBezTo>
                    <a:moveTo>
                      <a:pt x="1163" y="1501"/>
                    </a:moveTo>
                    <a:cubicBezTo>
                      <a:pt x="1307" y="1848"/>
                      <a:pt x="1307" y="1848"/>
                      <a:pt x="1307" y="1848"/>
                    </a:cubicBezTo>
                    <a:moveTo>
                      <a:pt x="685" y="1501"/>
                    </a:moveTo>
                    <a:cubicBezTo>
                      <a:pt x="541" y="1848"/>
                      <a:pt x="541" y="1848"/>
                      <a:pt x="541" y="1848"/>
                    </a:cubicBezTo>
                    <a:moveTo>
                      <a:pt x="347" y="1163"/>
                    </a:moveTo>
                    <a:cubicBezTo>
                      <a:pt x="0" y="1307"/>
                      <a:pt x="0" y="1307"/>
                      <a:pt x="0" y="1307"/>
                    </a:cubicBezTo>
                    <a:moveTo>
                      <a:pt x="0" y="541"/>
                    </a:moveTo>
                    <a:cubicBezTo>
                      <a:pt x="347" y="685"/>
                      <a:pt x="347" y="685"/>
                      <a:pt x="347" y="685"/>
                    </a:cubicBezTo>
                    <a:moveTo>
                      <a:pt x="685" y="347"/>
                    </a:moveTo>
                    <a:cubicBezTo>
                      <a:pt x="541" y="0"/>
                      <a:pt x="541" y="0"/>
                      <a:pt x="541" y="0"/>
                    </a:cubicBezTo>
                    <a:moveTo>
                      <a:pt x="2049" y="2299"/>
                    </a:moveTo>
                    <a:cubicBezTo>
                      <a:pt x="2049" y="2713"/>
                      <a:pt x="2385" y="3049"/>
                      <a:pt x="2799" y="3049"/>
                    </a:cubicBezTo>
                    <a:cubicBezTo>
                      <a:pt x="3213" y="3049"/>
                      <a:pt x="3549" y="2713"/>
                      <a:pt x="3549" y="2299"/>
                    </a:cubicBezTo>
                    <a:cubicBezTo>
                      <a:pt x="3549" y="1885"/>
                      <a:pt x="3213" y="1549"/>
                      <a:pt x="2799" y="1549"/>
                    </a:cubicBezTo>
                    <a:cubicBezTo>
                      <a:pt x="2385" y="1549"/>
                      <a:pt x="2049" y="1885"/>
                      <a:pt x="2049" y="2299"/>
                    </a:cubicBezTo>
                    <a:close/>
                    <a:moveTo>
                      <a:pt x="2357" y="1231"/>
                    </a:moveTo>
                    <a:cubicBezTo>
                      <a:pt x="2512" y="1606"/>
                      <a:pt x="2512" y="1606"/>
                      <a:pt x="2512" y="1606"/>
                    </a:cubicBezTo>
                    <a:moveTo>
                      <a:pt x="2106" y="2012"/>
                    </a:moveTo>
                    <a:cubicBezTo>
                      <a:pt x="1731" y="1856"/>
                      <a:pt x="1731" y="1856"/>
                      <a:pt x="1731" y="1856"/>
                    </a:cubicBezTo>
                    <a:moveTo>
                      <a:pt x="2106" y="2586"/>
                    </a:moveTo>
                    <a:cubicBezTo>
                      <a:pt x="1731" y="2741"/>
                      <a:pt x="1731" y="2741"/>
                      <a:pt x="1731" y="2741"/>
                    </a:cubicBezTo>
                    <a:moveTo>
                      <a:pt x="2512" y="2992"/>
                    </a:moveTo>
                    <a:cubicBezTo>
                      <a:pt x="2357" y="3367"/>
                      <a:pt x="2357" y="3367"/>
                      <a:pt x="2357" y="3367"/>
                    </a:cubicBezTo>
                    <a:moveTo>
                      <a:pt x="3086" y="2992"/>
                    </a:moveTo>
                    <a:cubicBezTo>
                      <a:pt x="3241" y="3367"/>
                      <a:pt x="3241" y="3367"/>
                      <a:pt x="3241" y="3367"/>
                    </a:cubicBezTo>
                    <a:moveTo>
                      <a:pt x="3492" y="2586"/>
                    </a:moveTo>
                    <a:cubicBezTo>
                      <a:pt x="3867" y="2741"/>
                      <a:pt x="3867" y="2741"/>
                      <a:pt x="3867" y="2741"/>
                    </a:cubicBezTo>
                    <a:moveTo>
                      <a:pt x="3492" y="2012"/>
                    </a:moveTo>
                    <a:cubicBezTo>
                      <a:pt x="3867" y="1856"/>
                      <a:pt x="3867" y="1856"/>
                      <a:pt x="3867" y="1856"/>
                    </a:cubicBezTo>
                    <a:moveTo>
                      <a:pt x="3086" y="1606"/>
                    </a:moveTo>
                    <a:cubicBezTo>
                      <a:pt x="3241" y="1231"/>
                      <a:pt x="3241" y="1231"/>
                      <a:pt x="3241" y="1231"/>
                    </a:cubicBezTo>
                  </a:path>
                </a:pathLst>
              </a:custGeom>
              <a:noFill/>
              <a:ln w="15875" cap="flat">
                <a:solidFill>
                  <a:srgbClr val="00857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32556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decel="100000" fill="hold" grpId="1" nodeType="withEffect">
                                  <p:stCondLst>
                                    <p:cond delay="0"/>
                                  </p:stCondLst>
                                  <p:childTnLst>
                                    <p:animMotion origin="layout" path="M -2.08333E-7 -7.40741E-7 L -2.08333E-7 0.01898 " pathEditMode="relative" rAng="0" ptsTypes="AA">
                                      <p:cBhvr>
                                        <p:cTn id="9" dur="700" spd="-100000" fill="hold"/>
                                        <p:tgtEl>
                                          <p:spTgt spid="9"/>
                                        </p:tgtEl>
                                        <p:attrNameLst>
                                          <p:attrName>ppt_x</p:attrName>
                                          <p:attrName>ppt_y</p:attrName>
                                        </p:attrNameLst>
                                      </p:cBhvr>
                                      <p:rCtr x="0"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2D8CE13-AB75-4141-A0A4-0BC0C17B9AF4}"/>
              </a:ext>
            </a:extLst>
          </p:cNvPr>
          <p:cNvSpPr/>
          <p:nvPr/>
        </p:nvSpPr>
        <p:spPr bwMode="auto">
          <a:xfrm>
            <a:off x="-2" y="192"/>
            <a:ext cx="12192001" cy="1536508"/>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 name="TextBox 8">
            <a:extLst>
              <a:ext uri="{FF2B5EF4-FFF2-40B4-BE49-F238E27FC236}">
                <a16:creationId xmlns:a16="http://schemas.microsoft.com/office/drawing/2014/main" id="{18814F37-D717-4FF0-B734-554EB38A2AD1}"/>
              </a:ext>
            </a:extLst>
          </p:cNvPr>
          <p:cNvSpPr txBox="1"/>
          <p:nvPr/>
        </p:nvSpPr>
        <p:spPr>
          <a:xfrm>
            <a:off x="588263" y="1611642"/>
            <a:ext cx="8339138" cy="615553"/>
          </a:xfrm>
          <a:prstGeom prst="rect">
            <a:avLst/>
          </a:prstGeom>
          <a:noFill/>
        </p:spPr>
        <p:txBody>
          <a:bodyPr wrap="square" lIns="0" tIns="0" rIns="0" bIns="0" rtlCol="0">
            <a:spAutoFit/>
          </a:bodyPr>
          <a:lstStyle/>
          <a:p>
            <a:r>
              <a:rPr lang="en-US" sz="2000" dirty="0">
                <a:latin typeface="Segoe UI regular"/>
                <a:cs typeface="Segoe UI" panose="020B0502040204020203" pitchFamily="34" charset="0"/>
              </a:rPr>
              <a:t>Each business has unique priorities for hybrid work.</a:t>
            </a:r>
          </a:p>
          <a:p>
            <a:r>
              <a:rPr lang="en-US" sz="2000" dirty="0">
                <a:latin typeface="Segoe UI regular"/>
                <a:cs typeface="Segoe UI" panose="020B0502040204020203" pitchFamily="34" charset="0"/>
              </a:rPr>
              <a:t>Let’s work together to identify the right next steps for your business. </a:t>
            </a:r>
          </a:p>
        </p:txBody>
      </p:sp>
      <p:sp>
        <p:nvSpPr>
          <p:cNvPr id="2" name="Title 1">
            <a:extLst>
              <a:ext uri="{FF2B5EF4-FFF2-40B4-BE49-F238E27FC236}">
                <a16:creationId xmlns:a16="http://schemas.microsoft.com/office/drawing/2014/main" id="{2B40D60E-C23A-4A5D-969A-46C6605C008C}"/>
              </a:ext>
            </a:extLst>
          </p:cNvPr>
          <p:cNvSpPr>
            <a:spLocks noGrp="1"/>
          </p:cNvSpPr>
          <p:nvPr>
            <p:ph type="title"/>
          </p:nvPr>
        </p:nvSpPr>
        <p:spPr>
          <a:xfrm>
            <a:off x="588263" y="593882"/>
            <a:ext cx="3439132" cy="492443"/>
          </a:xfrm>
        </p:spPr>
        <p:txBody>
          <a:bodyPr/>
          <a:lstStyle/>
          <a:p>
            <a:r>
              <a:rPr lang="en-US" sz="3200" dirty="0">
                <a:solidFill>
                  <a:srgbClr val="30E5D0"/>
                </a:solidFill>
              </a:rPr>
              <a:t>Next steps</a:t>
            </a:r>
          </a:p>
        </p:txBody>
      </p:sp>
      <p:grpSp>
        <p:nvGrpSpPr>
          <p:cNvPr id="133" name="Group 132">
            <a:extLst>
              <a:ext uri="{FF2B5EF4-FFF2-40B4-BE49-F238E27FC236}">
                <a16:creationId xmlns:a16="http://schemas.microsoft.com/office/drawing/2014/main" id="{F358CB69-13FD-4C2F-8AC9-B2F2242487E1}"/>
              </a:ext>
            </a:extLst>
          </p:cNvPr>
          <p:cNvGrpSpPr/>
          <p:nvPr/>
        </p:nvGrpSpPr>
        <p:grpSpPr>
          <a:xfrm>
            <a:off x="1278978" y="2391693"/>
            <a:ext cx="9634045" cy="3965863"/>
            <a:chOff x="1278978" y="2349161"/>
            <a:chExt cx="9634045" cy="3965863"/>
          </a:xfrm>
        </p:grpSpPr>
        <p:grpSp>
          <p:nvGrpSpPr>
            <p:cNvPr id="131" name="Group 130">
              <a:extLst>
                <a:ext uri="{FF2B5EF4-FFF2-40B4-BE49-F238E27FC236}">
                  <a16:creationId xmlns:a16="http://schemas.microsoft.com/office/drawing/2014/main" id="{B1F66FAA-7764-4909-9A01-B0EC63A44665}"/>
                </a:ext>
              </a:extLst>
            </p:cNvPr>
            <p:cNvGrpSpPr/>
            <p:nvPr/>
          </p:nvGrpSpPr>
          <p:grpSpPr>
            <a:xfrm>
              <a:off x="4518908" y="2349161"/>
              <a:ext cx="3730244" cy="3965863"/>
              <a:chOff x="4518908" y="2349161"/>
              <a:chExt cx="3730244" cy="3965863"/>
            </a:xfrm>
          </p:grpSpPr>
          <p:grpSp>
            <p:nvGrpSpPr>
              <p:cNvPr id="40" name="Group 39">
                <a:extLst>
                  <a:ext uri="{FF2B5EF4-FFF2-40B4-BE49-F238E27FC236}">
                    <a16:creationId xmlns:a16="http://schemas.microsoft.com/office/drawing/2014/main" id="{19071448-46EF-4415-BC4B-53419A442B8F}"/>
                  </a:ext>
                </a:extLst>
              </p:cNvPr>
              <p:cNvGrpSpPr/>
              <p:nvPr/>
            </p:nvGrpSpPr>
            <p:grpSpPr>
              <a:xfrm>
                <a:off x="4518908" y="2349161"/>
                <a:ext cx="3730244" cy="3965863"/>
                <a:chOff x="4158997" y="2349161"/>
                <a:chExt cx="3730244" cy="3965863"/>
              </a:xfrm>
            </p:grpSpPr>
            <p:grpSp>
              <p:nvGrpSpPr>
                <p:cNvPr id="36" name="Group 35">
                  <a:extLst>
                    <a:ext uri="{FF2B5EF4-FFF2-40B4-BE49-F238E27FC236}">
                      <a16:creationId xmlns:a16="http://schemas.microsoft.com/office/drawing/2014/main" id="{082EBF6B-215C-4E67-8064-6A91C678160C}"/>
                    </a:ext>
                  </a:extLst>
                </p:cNvPr>
                <p:cNvGrpSpPr/>
                <p:nvPr/>
              </p:nvGrpSpPr>
              <p:grpSpPr>
                <a:xfrm>
                  <a:off x="4158997" y="4339714"/>
                  <a:ext cx="3730244" cy="1975310"/>
                  <a:chOff x="4158997" y="4339714"/>
                  <a:chExt cx="3730244" cy="1975310"/>
                </a:xfrm>
              </p:grpSpPr>
              <p:grpSp>
                <p:nvGrpSpPr>
                  <p:cNvPr id="20" name="Group 19">
                    <a:extLst>
                      <a:ext uri="{FF2B5EF4-FFF2-40B4-BE49-F238E27FC236}">
                        <a16:creationId xmlns:a16="http://schemas.microsoft.com/office/drawing/2014/main" id="{84123DC0-7A44-4271-B938-DC3BD3DB0B79}"/>
                      </a:ext>
                    </a:extLst>
                  </p:cNvPr>
                  <p:cNvGrpSpPr/>
                  <p:nvPr/>
                </p:nvGrpSpPr>
                <p:grpSpPr>
                  <a:xfrm>
                    <a:off x="4158997" y="5603596"/>
                    <a:ext cx="3730244" cy="711428"/>
                    <a:chOff x="4158997" y="5293360"/>
                    <a:chExt cx="3730244" cy="711428"/>
                  </a:xfrm>
                </p:grpSpPr>
                <p:sp>
                  <p:nvSpPr>
                    <p:cNvPr id="68" name="TextBox 67">
                      <a:extLst>
                        <a:ext uri="{FF2B5EF4-FFF2-40B4-BE49-F238E27FC236}">
                          <a16:creationId xmlns:a16="http://schemas.microsoft.com/office/drawing/2014/main" id="{A2422C23-3AAE-417E-B696-94672582966B}"/>
                        </a:ext>
                      </a:extLst>
                    </p:cNvPr>
                    <p:cNvSpPr txBox="1"/>
                    <p:nvPr/>
                  </p:nvSpPr>
                  <p:spPr>
                    <a:xfrm>
                      <a:off x="4276489" y="5372075"/>
                      <a:ext cx="3495260" cy="553998"/>
                    </a:xfrm>
                    <a:prstGeom prst="rect">
                      <a:avLst/>
                    </a:prstGeom>
                    <a:noFill/>
                  </p:spPr>
                  <p:txBody>
                    <a:bodyPr wrap="square" lIns="0" tIns="0" rIns="0" bIns="0" rtlCol="0" anchor="ctr">
                      <a:spAutoFit/>
                    </a:bodyPr>
                    <a:lstStyle/>
                    <a:p>
                      <a:pPr algn="ctr"/>
                      <a:r>
                        <a:rPr lang="en-US" sz="1200" dirty="0">
                          <a:solidFill>
                            <a:srgbClr val="008575"/>
                          </a:solidFill>
                          <a:latin typeface="+mj-lt"/>
                          <a:cs typeface="Segoe UI Semilight" panose="020B0402040204020203" pitchFamily="34" charset="0"/>
                        </a:rPr>
                        <a:t>Modernize communications</a:t>
                      </a:r>
                      <a:r>
                        <a:rPr lang="en-US" sz="1200" dirty="0">
                          <a:solidFill>
                            <a:srgbClr val="000000"/>
                          </a:solidFill>
                          <a:latin typeface="Segoe UI Semilight" panose="020B0402040204020203" pitchFamily="34" charset="0"/>
                          <a:cs typeface="Segoe UI Semilight" panose="020B0402040204020203" pitchFamily="34" charset="0"/>
                        </a:rPr>
                        <a:t> with all-in-one calling &amp; collaborations</a:t>
                      </a:r>
                      <a:r>
                        <a:rPr lang="en-US" sz="1200" dirty="0">
                          <a:solidFill>
                            <a:schemeClr val="tx1"/>
                          </a:solidFill>
                          <a:latin typeface="Segoe UI regular"/>
                        </a:rPr>
                        <a:t>—</a:t>
                      </a:r>
                      <a:r>
                        <a:rPr lang="en-US" sz="1200" dirty="0">
                          <a:solidFill>
                            <a:srgbClr val="000000"/>
                          </a:solidFill>
                          <a:latin typeface="Segoe UI Semilight" panose="020B0402040204020203" pitchFamily="34" charset="0"/>
                          <a:cs typeface="Segoe UI Semilight" panose="020B0402040204020203" pitchFamily="34" charset="0"/>
                        </a:rPr>
                        <a:t>for inclusive, accessible </a:t>
                      </a:r>
                      <a:r>
                        <a:rPr lang="en-US" sz="1200" dirty="0">
                          <a:solidFill>
                            <a:srgbClr val="008575"/>
                          </a:solidFill>
                          <a:latin typeface="+mj-lt"/>
                          <a:cs typeface="Segoe UI Semilight" panose="020B0402040204020203" pitchFamily="34" charset="0"/>
                        </a:rPr>
                        <a:t>hybrid meetings</a:t>
                      </a:r>
                      <a:r>
                        <a:rPr lang="en-US" sz="1200" dirty="0">
                          <a:solidFill>
                            <a:srgbClr val="000000"/>
                          </a:solidFill>
                          <a:latin typeface="Segoe UI Semilight" panose="020B0402040204020203" pitchFamily="34" charset="0"/>
                          <a:cs typeface="Segoe UI Semilight" panose="020B0402040204020203" pitchFamily="34" charset="0"/>
                        </a:rPr>
                        <a:t> for people in &amp; outside of the room</a:t>
                      </a:r>
                    </a:p>
                  </p:txBody>
                </p:sp>
                <p:sp>
                  <p:nvSpPr>
                    <p:cNvPr id="5" name="Double Bracket 4">
                      <a:extLst>
                        <a:ext uri="{FF2B5EF4-FFF2-40B4-BE49-F238E27FC236}">
                          <a16:creationId xmlns:a16="http://schemas.microsoft.com/office/drawing/2014/main" id="{E0225A60-8ACF-4371-BA25-BD1DF90159CF}"/>
                        </a:ext>
                      </a:extLst>
                    </p:cNvPr>
                    <p:cNvSpPr/>
                    <p:nvPr/>
                  </p:nvSpPr>
                  <p:spPr>
                    <a:xfrm>
                      <a:off x="4158997" y="5293360"/>
                      <a:ext cx="3730244" cy="711428"/>
                    </a:xfrm>
                    <a:prstGeom prst="bracketPair">
                      <a:avLst/>
                    </a:prstGeom>
                    <a:ln>
                      <a:solidFill>
                        <a:srgbClr val="008575"/>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31" name="Group 30">
                    <a:extLst>
                      <a:ext uri="{FF2B5EF4-FFF2-40B4-BE49-F238E27FC236}">
                        <a16:creationId xmlns:a16="http://schemas.microsoft.com/office/drawing/2014/main" id="{37783168-E66A-496D-AC57-1F4A5C1FA782}"/>
                      </a:ext>
                    </a:extLst>
                  </p:cNvPr>
                  <p:cNvGrpSpPr/>
                  <p:nvPr/>
                </p:nvGrpSpPr>
                <p:grpSpPr>
                  <a:xfrm>
                    <a:off x="5503505" y="4339714"/>
                    <a:ext cx="1041228" cy="1248637"/>
                    <a:chOff x="5503505" y="4239459"/>
                    <a:chExt cx="1041228" cy="1248637"/>
                  </a:xfrm>
                </p:grpSpPr>
                <p:grpSp>
                  <p:nvGrpSpPr>
                    <p:cNvPr id="29" name="Group 28">
                      <a:extLst>
                        <a:ext uri="{FF2B5EF4-FFF2-40B4-BE49-F238E27FC236}">
                          <a16:creationId xmlns:a16="http://schemas.microsoft.com/office/drawing/2014/main" id="{DD2E322E-785C-494D-935A-59C82FC90C56}"/>
                        </a:ext>
                      </a:extLst>
                    </p:cNvPr>
                    <p:cNvGrpSpPr/>
                    <p:nvPr/>
                  </p:nvGrpSpPr>
                  <p:grpSpPr>
                    <a:xfrm>
                      <a:off x="5503505" y="4239459"/>
                      <a:ext cx="1041228" cy="1044254"/>
                      <a:chOff x="5503505" y="4239459"/>
                      <a:chExt cx="1041228" cy="1044254"/>
                    </a:xfrm>
                  </p:grpSpPr>
                  <p:sp>
                    <p:nvSpPr>
                      <p:cNvPr id="90" name="TextBox 89">
                        <a:extLst>
                          <a:ext uri="{FF2B5EF4-FFF2-40B4-BE49-F238E27FC236}">
                            <a16:creationId xmlns:a16="http://schemas.microsoft.com/office/drawing/2014/main" id="{816B6FE1-8532-4233-A5BC-D574BAFD8E75}"/>
                          </a:ext>
                        </a:extLst>
                      </p:cNvPr>
                      <p:cNvSpPr txBox="1"/>
                      <p:nvPr/>
                    </p:nvSpPr>
                    <p:spPr>
                      <a:xfrm>
                        <a:off x="5503505" y="4239459"/>
                        <a:ext cx="1041228" cy="1044254"/>
                      </a:xfrm>
                      <a:prstGeom prst="ellipse">
                        <a:avLst/>
                      </a:prstGeom>
                      <a:solidFill>
                        <a:srgbClr val="E6E6E6"/>
                      </a:solidFill>
                      <a:ln>
                        <a:noFill/>
                      </a:ln>
                      <a:effectLst/>
                    </p:spPr>
                    <p:txBody>
                      <a:bodyPr wrap="square" lIns="182880" tIns="182880" rIns="182880" bIns="182880" rtlCol="0">
                        <a:noAutofit/>
                      </a:bodyPr>
                      <a:lstStyle/>
                      <a:p>
                        <a:endParaRPr lang="en-US" sz="1400"/>
                      </a:p>
                    </p:txBody>
                  </p:sp>
                  <p:sp>
                    <p:nvSpPr>
                      <p:cNvPr id="87" name="TextBox 86">
                        <a:extLst>
                          <a:ext uri="{FF2B5EF4-FFF2-40B4-BE49-F238E27FC236}">
                            <a16:creationId xmlns:a16="http://schemas.microsoft.com/office/drawing/2014/main" id="{6E50A8D2-6B7F-4E45-B865-5D8EE5E39277}"/>
                          </a:ext>
                        </a:extLst>
                      </p:cNvPr>
                      <p:cNvSpPr txBox="1"/>
                      <p:nvPr/>
                    </p:nvSpPr>
                    <p:spPr>
                      <a:xfrm>
                        <a:off x="5595596" y="4331818"/>
                        <a:ext cx="857046" cy="859536"/>
                      </a:xfrm>
                      <a:prstGeom prst="ellipse">
                        <a:avLst/>
                      </a:prstGeom>
                      <a:solidFill>
                        <a:srgbClr val="008575"/>
                      </a:solidFill>
                      <a:ln>
                        <a:noFill/>
                      </a:ln>
                      <a:effectLst/>
                    </p:spPr>
                    <p:txBody>
                      <a:bodyPr wrap="square" lIns="182880" tIns="182880" rIns="182880" bIns="182880" rtlCol="0">
                        <a:noAutofit/>
                      </a:bodyPr>
                      <a:lstStyle/>
                      <a:p>
                        <a:endParaRPr lang="en-US" sz="1400"/>
                      </a:p>
                    </p:txBody>
                  </p:sp>
                </p:grpSp>
                <p:sp>
                  <p:nvSpPr>
                    <p:cNvPr id="28" name="Isosceles Triangle 27">
                      <a:extLst>
                        <a:ext uri="{FF2B5EF4-FFF2-40B4-BE49-F238E27FC236}">
                          <a16:creationId xmlns:a16="http://schemas.microsoft.com/office/drawing/2014/main" id="{8B0FD445-8EC6-405E-B122-3DEC14F48206}"/>
                        </a:ext>
                      </a:extLst>
                    </p:cNvPr>
                    <p:cNvSpPr/>
                    <p:nvPr/>
                  </p:nvSpPr>
                  <p:spPr bwMode="auto">
                    <a:xfrm rot="10800000">
                      <a:off x="5925695" y="5318398"/>
                      <a:ext cx="196850" cy="169698"/>
                    </a:xfrm>
                    <a:prstGeom prst="triangle">
                      <a:avLst/>
                    </a:prstGeom>
                    <a:solidFill>
                      <a:srgbClr val="E6E6E6"/>
                    </a:solidFill>
                    <a:ln>
                      <a:noFill/>
                      <a:headEnd type="none" w="med" len="med"/>
                      <a:tailEnd type="none" w="med" len="med"/>
                    </a:ln>
                    <a:effectLst>
                      <a:innerShdw blurRad="114300">
                        <a:prstClr val="black">
                          <a:alpha val="5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grpSp>
            <p:grpSp>
              <p:nvGrpSpPr>
                <p:cNvPr id="35" name="Group 34">
                  <a:extLst>
                    <a:ext uri="{FF2B5EF4-FFF2-40B4-BE49-F238E27FC236}">
                      <a16:creationId xmlns:a16="http://schemas.microsoft.com/office/drawing/2014/main" id="{4724EAA0-2BD0-4E8D-A9D2-A162E34B1AA7}"/>
                    </a:ext>
                  </a:extLst>
                </p:cNvPr>
                <p:cNvGrpSpPr/>
                <p:nvPr/>
              </p:nvGrpSpPr>
              <p:grpSpPr>
                <a:xfrm>
                  <a:off x="4983860" y="2349161"/>
                  <a:ext cx="2080518" cy="1975309"/>
                  <a:chOff x="4983860" y="2349161"/>
                  <a:chExt cx="2080518" cy="1975309"/>
                </a:xfrm>
              </p:grpSpPr>
              <p:grpSp>
                <p:nvGrpSpPr>
                  <p:cNvPr id="17" name="Group 16">
                    <a:extLst>
                      <a:ext uri="{FF2B5EF4-FFF2-40B4-BE49-F238E27FC236}">
                        <a16:creationId xmlns:a16="http://schemas.microsoft.com/office/drawing/2014/main" id="{9E432954-C958-46FC-BAA6-68E98AFE87BA}"/>
                      </a:ext>
                    </a:extLst>
                  </p:cNvPr>
                  <p:cNvGrpSpPr/>
                  <p:nvPr/>
                </p:nvGrpSpPr>
                <p:grpSpPr>
                  <a:xfrm>
                    <a:off x="4983860" y="3613042"/>
                    <a:ext cx="2080518" cy="711428"/>
                    <a:chOff x="5121110" y="3404563"/>
                    <a:chExt cx="2080518" cy="711428"/>
                  </a:xfrm>
                </p:grpSpPr>
                <p:sp>
                  <p:nvSpPr>
                    <p:cNvPr id="67" name="TextBox 66">
                      <a:extLst>
                        <a:ext uri="{FF2B5EF4-FFF2-40B4-BE49-F238E27FC236}">
                          <a16:creationId xmlns:a16="http://schemas.microsoft.com/office/drawing/2014/main" id="{867DA8D6-85F6-467A-A77E-D1D064CE5738}"/>
                        </a:ext>
                      </a:extLst>
                    </p:cNvPr>
                    <p:cNvSpPr txBox="1"/>
                    <p:nvPr/>
                  </p:nvSpPr>
                  <p:spPr>
                    <a:xfrm>
                      <a:off x="5143695" y="3483278"/>
                      <a:ext cx="2035349" cy="553998"/>
                    </a:xfrm>
                    <a:prstGeom prst="rect">
                      <a:avLst/>
                    </a:prstGeom>
                    <a:noFill/>
                  </p:spPr>
                  <p:txBody>
                    <a:bodyPr wrap="square" lIns="0" tIns="0" rIns="0" bIns="0" rtlCol="0" anchor="ctr">
                      <a:spAutoFit/>
                    </a:bodyPr>
                    <a:lstStyle/>
                    <a:p>
                      <a:pPr algn="ctr"/>
                      <a:r>
                        <a:rPr lang="en-US" sz="1200" dirty="0">
                          <a:solidFill>
                            <a:srgbClr val="000000"/>
                          </a:solidFill>
                          <a:latin typeface="Segoe UI Semilight" panose="020B0402040204020203" pitchFamily="34" charset="0"/>
                          <a:cs typeface="Segoe UI Semilight" panose="020B0402040204020203" pitchFamily="34" charset="0"/>
                        </a:rPr>
                        <a:t>Increase engagement &amp; efficiency by </a:t>
                      </a:r>
                      <a:r>
                        <a:rPr lang="en-US" sz="1200" dirty="0">
                          <a:solidFill>
                            <a:srgbClr val="008575"/>
                          </a:solidFill>
                          <a:latin typeface="+mj-lt"/>
                          <a:cs typeface="Segoe UI Semilight" panose="020B0402040204020203" pitchFamily="34" charset="0"/>
                        </a:rPr>
                        <a:t>enabling your frontline workers</a:t>
                      </a:r>
                    </a:p>
                  </p:txBody>
                </p:sp>
                <p:sp>
                  <p:nvSpPr>
                    <p:cNvPr id="43" name="Double Bracket 42">
                      <a:extLst>
                        <a:ext uri="{FF2B5EF4-FFF2-40B4-BE49-F238E27FC236}">
                          <a16:creationId xmlns:a16="http://schemas.microsoft.com/office/drawing/2014/main" id="{5B349810-555F-48DE-924F-DD243EEEF162}"/>
                        </a:ext>
                      </a:extLst>
                    </p:cNvPr>
                    <p:cNvSpPr/>
                    <p:nvPr/>
                  </p:nvSpPr>
                  <p:spPr>
                    <a:xfrm>
                      <a:off x="5121110" y="3404563"/>
                      <a:ext cx="2080518" cy="711428"/>
                    </a:xfrm>
                    <a:prstGeom prst="bracketPair">
                      <a:avLst/>
                    </a:prstGeom>
                    <a:ln>
                      <a:solidFill>
                        <a:srgbClr val="008575"/>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91" name="Group 90">
                    <a:extLst>
                      <a:ext uri="{FF2B5EF4-FFF2-40B4-BE49-F238E27FC236}">
                        <a16:creationId xmlns:a16="http://schemas.microsoft.com/office/drawing/2014/main" id="{6CE2E71A-7095-4476-81B5-20513FDEC645}"/>
                      </a:ext>
                    </a:extLst>
                  </p:cNvPr>
                  <p:cNvGrpSpPr/>
                  <p:nvPr/>
                </p:nvGrpSpPr>
                <p:grpSpPr>
                  <a:xfrm>
                    <a:off x="5503505" y="2349161"/>
                    <a:ext cx="1041228" cy="1248637"/>
                    <a:chOff x="5503505" y="4239459"/>
                    <a:chExt cx="1041228" cy="1248637"/>
                  </a:xfrm>
                </p:grpSpPr>
                <p:grpSp>
                  <p:nvGrpSpPr>
                    <p:cNvPr id="92" name="Group 91">
                      <a:extLst>
                        <a:ext uri="{FF2B5EF4-FFF2-40B4-BE49-F238E27FC236}">
                          <a16:creationId xmlns:a16="http://schemas.microsoft.com/office/drawing/2014/main" id="{52BD11E1-6A40-4337-B7CF-264F3607A688}"/>
                        </a:ext>
                      </a:extLst>
                    </p:cNvPr>
                    <p:cNvGrpSpPr/>
                    <p:nvPr/>
                  </p:nvGrpSpPr>
                  <p:grpSpPr>
                    <a:xfrm>
                      <a:off x="5503505" y="4239459"/>
                      <a:ext cx="1041228" cy="1044254"/>
                      <a:chOff x="5503505" y="4239459"/>
                      <a:chExt cx="1041228" cy="1044254"/>
                    </a:xfrm>
                  </p:grpSpPr>
                  <p:sp>
                    <p:nvSpPr>
                      <p:cNvPr id="94" name="TextBox 93">
                        <a:extLst>
                          <a:ext uri="{FF2B5EF4-FFF2-40B4-BE49-F238E27FC236}">
                            <a16:creationId xmlns:a16="http://schemas.microsoft.com/office/drawing/2014/main" id="{842D83A2-9E1F-4FD1-9063-227D5E080F77}"/>
                          </a:ext>
                        </a:extLst>
                      </p:cNvPr>
                      <p:cNvSpPr txBox="1"/>
                      <p:nvPr/>
                    </p:nvSpPr>
                    <p:spPr>
                      <a:xfrm>
                        <a:off x="5503505" y="4239459"/>
                        <a:ext cx="1041228" cy="1044254"/>
                      </a:xfrm>
                      <a:prstGeom prst="ellipse">
                        <a:avLst/>
                      </a:prstGeom>
                      <a:solidFill>
                        <a:srgbClr val="E6E6E6"/>
                      </a:solidFill>
                      <a:ln>
                        <a:noFill/>
                      </a:ln>
                      <a:effectLst/>
                    </p:spPr>
                    <p:txBody>
                      <a:bodyPr wrap="square" lIns="182880" tIns="182880" rIns="182880" bIns="182880" rtlCol="0">
                        <a:noAutofit/>
                      </a:bodyPr>
                      <a:lstStyle/>
                      <a:p>
                        <a:endParaRPr lang="en-US" sz="1400"/>
                      </a:p>
                    </p:txBody>
                  </p:sp>
                  <p:sp>
                    <p:nvSpPr>
                      <p:cNvPr id="95" name="TextBox 94">
                        <a:extLst>
                          <a:ext uri="{FF2B5EF4-FFF2-40B4-BE49-F238E27FC236}">
                            <a16:creationId xmlns:a16="http://schemas.microsoft.com/office/drawing/2014/main" id="{D4B19EA0-5334-4E33-9212-7E32D26EEB67}"/>
                          </a:ext>
                        </a:extLst>
                      </p:cNvPr>
                      <p:cNvSpPr txBox="1"/>
                      <p:nvPr/>
                    </p:nvSpPr>
                    <p:spPr>
                      <a:xfrm>
                        <a:off x="5595596" y="4331818"/>
                        <a:ext cx="857046" cy="859536"/>
                      </a:xfrm>
                      <a:prstGeom prst="ellipse">
                        <a:avLst/>
                      </a:prstGeom>
                      <a:solidFill>
                        <a:srgbClr val="008575"/>
                      </a:solidFill>
                      <a:ln>
                        <a:noFill/>
                      </a:ln>
                      <a:effectLst/>
                    </p:spPr>
                    <p:txBody>
                      <a:bodyPr wrap="square" lIns="182880" tIns="182880" rIns="182880" bIns="182880" rtlCol="0">
                        <a:noAutofit/>
                      </a:bodyPr>
                      <a:lstStyle/>
                      <a:p>
                        <a:endParaRPr lang="en-US" sz="1400"/>
                      </a:p>
                    </p:txBody>
                  </p:sp>
                </p:grpSp>
                <p:sp>
                  <p:nvSpPr>
                    <p:cNvPr id="93" name="Isosceles Triangle 92">
                      <a:extLst>
                        <a:ext uri="{FF2B5EF4-FFF2-40B4-BE49-F238E27FC236}">
                          <a16:creationId xmlns:a16="http://schemas.microsoft.com/office/drawing/2014/main" id="{64FB28EA-C2FD-4A66-AACF-F43A456C3C34}"/>
                        </a:ext>
                      </a:extLst>
                    </p:cNvPr>
                    <p:cNvSpPr/>
                    <p:nvPr/>
                  </p:nvSpPr>
                  <p:spPr bwMode="auto">
                    <a:xfrm rot="10800000">
                      <a:off x="5925695" y="5318398"/>
                      <a:ext cx="196850" cy="169698"/>
                    </a:xfrm>
                    <a:prstGeom prst="triangle">
                      <a:avLst/>
                    </a:prstGeom>
                    <a:solidFill>
                      <a:srgbClr val="E6E6E6"/>
                    </a:solidFill>
                    <a:ln>
                      <a:noFill/>
                      <a:headEnd type="none" w="med" len="med"/>
                      <a:tailEnd type="none" w="med" len="med"/>
                    </a:ln>
                    <a:effectLst>
                      <a:innerShdw blurRad="114300">
                        <a:prstClr val="black">
                          <a:alpha val="5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grpSp>
          </p:grpSp>
          <p:sp>
            <p:nvSpPr>
              <p:cNvPr id="125" name="people_24" title="Icon of a person with a shovel digging">
                <a:extLst>
                  <a:ext uri="{FF2B5EF4-FFF2-40B4-BE49-F238E27FC236}">
                    <a16:creationId xmlns:a16="http://schemas.microsoft.com/office/drawing/2014/main" id="{2CBAEB12-9A46-4D46-8A92-E8AF84E85D43}"/>
                  </a:ext>
                </a:extLst>
              </p:cNvPr>
              <p:cNvSpPr>
                <a:spLocks noChangeAspect="1" noEditPoints="1"/>
              </p:cNvSpPr>
              <p:nvPr/>
            </p:nvSpPr>
            <p:spPr bwMode="auto">
              <a:xfrm>
                <a:off x="6191013" y="2699812"/>
                <a:ext cx="386034" cy="365760"/>
              </a:xfrm>
              <a:custGeom>
                <a:avLst/>
                <a:gdLst>
                  <a:gd name="T0" fmla="*/ 190 w 333"/>
                  <a:gd name="T1" fmla="*/ 66 h 316"/>
                  <a:gd name="T2" fmla="*/ 213 w 333"/>
                  <a:gd name="T3" fmla="*/ 178 h 316"/>
                  <a:gd name="T4" fmla="*/ 197 w 333"/>
                  <a:gd name="T5" fmla="*/ 203 h 316"/>
                  <a:gd name="T6" fmla="*/ 197 w 333"/>
                  <a:gd name="T7" fmla="*/ 203 h 316"/>
                  <a:gd name="T8" fmla="*/ 172 w 333"/>
                  <a:gd name="T9" fmla="*/ 186 h 316"/>
                  <a:gd name="T10" fmla="*/ 161 w 333"/>
                  <a:gd name="T11" fmla="*/ 134 h 316"/>
                  <a:gd name="T12" fmla="*/ 161 w 333"/>
                  <a:gd name="T13" fmla="*/ 134 h 316"/>
                  <a:gd name="T14" fmla="*/ 161 w 333"/>
                  <a:gd name="T15" fmla="*/ 169 h 316"/>
                  <a:gd name="T16" fmla="*/ 180 w 333"/>
                  <a:gd name="T17" fmla="*/ 228 h 316"/>
                  <a:gd name="T18" fmla="*/ 180 w 333"/>
                  <a:gd name="T19" fmla="*/ 294 h 316"/>
                  <a:gd name="T20" fmla="*/ 157 w 333"/>
                  <a:gd name="T21" fmla="*/ 316 h 316"/>
                  <a:gd name="T22" fmla="*/ 157 w 333"/>
                  <a:gd name="T23" fmla="*/ 316 h 316"/>
                  <a:gd name="T24" fmla="*/ 134 w 333"/>
                  <a:gd name="T25" fmla="*/ 294 h 316"/>
                  <a:gd name="T26" fmla="*/ 134 w 333"/>
                  <a:gd name="T27" fmla="*/ 235 h 316"/>
                  <a:gd name="T28" fmla="*/ 115 w 333"/>
                  <a:gd name="T29" fmla="*/ 199 h 316"/>
                  <a:gd name="T30" fmla="*/ 113 w 333"/>
                  <a:gd name="T31" fmla="*/ 198 h 316"/>
                  <a:gd name="T32" fmla="*/ 112 w 333"/>
                  <a:gd name="T33" fmla="*/ 198 h 316"/>
                  <a:gd name="T34" fmla="*/ 111 w 333"/>
                  <a:gd name="T35" fmla="*/ 201 h 316"/>
                  <a:gd name="T36" fmla="*/ 111 w 333"/>
                  <a:gd name="T37" fmla="*/ 250 h 316"/>
                  <a:gd name="T38" fmla="*/ 61 w 333"/>
                  <a:gd name="T39" fmla="*/ 300 h 316"/>
                  <a:gd name="T40" fmla="*/ 27 w 333"/>
                  <a:gd name="T41" fmla="*/ 300 h 316"/>
                  <a:gd name="T42" fmla="*/ 27 w 333"/>
                  <a:gd name="T43" fmla="*/ 300 h 316"/>
                  <a:gd name="T44" fmla="*/ 27 w 333"/>
                  <a:gd name="T45" fmla="*/ 266 h 316"/>
                  <a:gd name="T46" fmla="*/ 67 w 333"/>
                  <a:gd name="T47" fmla="*/ 227 h 316"/>
                  <a:gd name="T48" fmla="*/ 67 w 333"/>
                  <a:gd name="T49" fmla="*/ 126 h 316"/>
                  <a:gd name="T50" fmla="*/ 204 w 333"/>
                  <a:gd name="T51" fmla="*/ 35 h 316"/>
                  <a:gd name="T52" fmla="*/ 204 w 333"/>
                  <a:gd name="T53" fmla="*/ 35 h 316"/>
                  <a:gd name="T54" fmla="*/ 168 w 333"/>
                  <a:gd name="T55" fmla="*/ 0 h 316"/>
                  <a:gd name="T56" fmla="*/ 168 w 333"/>
                  <a:gd name="T57" fmla="*/ 0 h 316"/>
                  <a:gd name="T58" fmla="*/ 133 w 333"/>
                  <a:gd name="T59" fmla="*/ 35 h 316"/>
                  <a:gd name="T60" fmla="*/ 133 w 333"/>
                  <a:gd name="T61" fmla="*/ 35 h 316"/>
                  <a:gd name="T62" fmla="*/ 168 w 333"/>
                  <a:gd name="T63" fmla="*/ 71 h 316"/>
                  <a:gd name="T64" fmla="*/ 168 w 333"/>
                  <a:gd name="T65" fmla="*/ 71 h 316"/>
                  <a:gd name="T66" fmla="*/ 204 w 333"/>
                  <a:gd name="T67" fmla="*/ 35 h 316"/>
                  <a:gd name="T68" fmla="*/ 131 w 333"/>
                  <a:gd name="T69" fmla="*/ 45 h 316"/>
                  <a:gd name="T70" fmla="*/ 115 w 333"/>
                  <a:gd name="T71" fmla="*/ 45 h 316"/>
                  <a:gd name="T72" fmla="*/ 21 w 333"/>
                  <a:gd name="T73" fmla="*/ 72 h 316"/>
                  <a:gd name="T74" fmla="*/ 21 w 333"/>
                  <a:gd name="T75" fmla="*/ 72 h 316"/>
                  <a:gd name="T76" fmla="*/ 21 w 333"/>
                  <a:gd name="T77" fmla="*/ 125 h 316"/>
                  <a:gd name="T78" fmla="*/ 44 w 333"/>
                  <a:gd name="T79" fmla="*/ 148 h 316"/>
                  <a:gd name="T80" fmla="*/ 44 w 333"/>
                  <a:gd name="T81" fmla="*/ 148 h 316"/>
                  <a:gd name="T82" fmla="*/ 67 w 333"/>
                  <a:gd name="T83" fmla="*/ 125 h 316"/>
                  <a:gd name="T84" fmla="*/ 67 w 333"/>
                  <a:gd name="T85" fmla="*/ 120 h 316"/>
                  <a:gd name="T86" fmla="*/ 67 w 333"/>
                  <a:gd name="T87" fmla="*/ 108 h 316"/>
                  <a:gd name="T88" fmla="*/ 102 w 333"/>
                  <a:gd name="T89" fmla="*/ 98 h 316"/>
                  <a:gd name="T90" fmla="*/ 81 w 333"/>
                  <a:gd name="T91" fmla="*/ 104 h 316"/>
                  <a:gd name="T92" fmla="*/ 252 w 333"/>
                  <a:gd name="T93" fmla="*/ 274 h 316"/>
                  <a:gd name="T94" fmla="*/ 232 w 333"/>
                  <a:gd name="T95" fmla="*/ 316 h 316"/>
                  <a:gd name="T96" fmla="*/ 333 w 333"/>
                  <a:gd name="T97" fmla="*/ 316 h 316"/>
                  <a:gd name="T98" fmla="*/ 283 w 333"/>
                  <a:gd name="T99" fmla="*/ 215 h 316"/>
                  <a:gd name="T100" fmla="*/ 252 w 333"/>
                  <a:gd name="T101" fmla="*/ 274 h 316"/>
                  <a:gd name="T102" fmla="*/ 0 w 333"/>
                  <a:gd name="T103" fmla="*/ 24 h 316"/>
                  <a:gd name="T104" fmla="*/ 42 w 333"/>
                  <a:gd name="T105" fmla="*/ 6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3" h="316">
                    <a:moveTo>
                      <a:pt x="190" y="66"/>
                    </a:moveTo>
                    <a:cubicBezTo>
                      <a:pt x="213" y="178"/>
                      <a:pt x="213" y="178"/>
                      <a:pt x="213" y="178"/>
                    </a:cubicBezTo>
                    <a:cubicBezTo>
                      <a:pt x="216" y="189"/>
                      <a:pt x="208" y="200"/>
                      <a:pt x="197" y="203"/>
                    </a:cubicBezTo>
                    <a:cubicBezTo>
                      <a:pt x="197" y="203"/>
                      <a:pt x="197" y="203"/>
                      <a:pt x="197" y="203"/>
                    </a:cubicBezTo>
                    <a:cubicBezTo>
                      <a:pt x="186" y="205"/>
                      <a:pt x="175" y="198"/>
                      <a:pt x="172" y="186"/>
                    </a:cubicBezTo>
                    <a:cubicBezTo>
                      <a:pt x="161" y="134"/>
                      <a:pt x="161" y="134"/>
                      <a:pt x="161" y="134"/>
                    </a:cubicBezTo>
                    <a:cubicBezTo>
                      <a:pt x="161" y="134"/>
                      <a:pt x="161" y="134"/>
                      <a:pt x="161" y="134"/>
                    </a:cubicBezTo>
                    <a:cubicBezTo>
                      <a:pt x="161" y="169"/>
                      <a:pt x="161" y="169"/>
                      <a:pt x="161" y="169"/>
                    </a:cubicBezTo>
                    <a:cubicBezTo>
                      <a:pt x="180" y="228"/>
                      <a:pt x="180" y="228"/>
                      <a:pt x="180" y="228"/>
                    </a:cubicBezTo>
                    <a:cubicBezTo>
                      <a:pt x="180" y="294"/>
                      <a:pt x="180" y="294"/>
                      <a:pt x="180" y="294"/>
                    </a:cubicBezTo>
                    <a:cubicBezTo>
                      <a:pt x="180" y="306"/>
                      <a:pt x="170" y="316"/>
                      <a:pt x="157" y="316"/>
                    </a:cubicBezTo>
                    <a:cubicBezTo>
                      <a:pt x="157" y="316"/>
                      <a:pt x="157" y="316"/>
                      <a:pt x="157" y="316"/>
                    </a:cubicBezTo>
                    <a:cubicBezTo>
                      <a:pt x="145" y="316"/>
                      <a:pt x="134" y="306"/>
                      <a:pt x="134" y="294"/>
                    </a:cubicBezTo>
                    <a:cubicBezTo>
                      <a:pt x="134" y="235"/>
                      <a:pt x="134" y="235"/>
                      <a:pt x="134" y="235"/>
                    </a:cubicBezTo>
                    <a:cubicBezTo>
                      <a:pt x="115" y="199"/>
                      <a:pt x="115" y="199"/>
                      <a:pt x="115" y="199"/>
                    </a:cubicBezTo>
                    <a:cubicBezTo>
                      <a:pt x="115" y="198"/>
                      <a:pt x="113" y="197"/>
                      <a:pt x="113" y="198"/>
                    </a:cubicBezTo>
                    <a:cubicBezTo>
                      <a:pt x="112" y="198"/>
                      <a:pt x="112" y="198"/>
                      <a:pt x="112" y="198"/>
                    </a:cubicBezTo>
                    <a:cubicBezTo>
                      <a:pt x="111" y="199"/>
                      <a:pt x="111" y="201"/>
                      <a:pt x="111" y="201"/>
                    </a:cubicBezTo>
                    <a:cubicBezTo>
                      <a:pt x="111" y="250"/>
                      <a:pt x="111" y="250"/>
                      <a:pt x="111" y="250"/>
                    </a:cubicBezTo>
                    <a:cubicBezTo>
                      <a:pt x="61" y="300"/>
                      <a:pt x="61" y="300"/>
                      <a:pt x="61" y="300"/>
                    </a:cubicBezTo>
                    <a:cubicBezTo>
                      <a:pt x="52" y="309"/>
                      <a:pt x="37" y="309"/>
                      <a:pt x="27" y="300"/>
                    </a:cubicBezTo>
                    <a:cubicBezTo>
                      <a:pt x="27" y="300"/>
                      <a:pt x="27" y="300"/>
                      <a:pt x="27" y="300"/>
                    </a:cubicBezTo>
                    <a:cubicBezTo>
                      <a:pt x="18" y="290"/>
                      <a:pt x="18" y="275"/>
                      <a:pt x="27" y="266"/>
                    </a:cubicBezTo>
                    <a:cubicBezTo>
                      <a:pt x="67" y="227"/>
                      <a:pt x="67" y="227"/>
                      <a:pt x="67" y="227"/>
                    </a:cubicBezTo>
                    <a:cubicBezTo>
                      <a:pt x="67" y="126"/>
                      <a:pt x="67" y="126"/>
                      <a:pt x="67" y="126"/>
                    </a:cubicBezTo>
                    <a:moveTo>
                      <a:pt x="204" y="35"/>
                    </a:moveTo>
                    <a:cubicBezTo>
                      <a:pt x="204" y="35"/>
                      <a:pt x="204" y="35"/>
                      <a:pt x="204" y="35"/>
                    </a:cubicBezTo>
                    <a:cubicBezTo>
                      <a:pt x="204" y="16"/>
                      <a:pt x="188" y="0"/>
                      <a:pt x="168" y="0"/>
                    </a:cubicBezTo>
                    <a:cubicBezTo>
                      <a:pt x="168" y="0"/>
                      <a:pt x="168" y="0"/>
                      <a:pt x="168" y="0"/>
                    </a:cubicBezTo>
                    <a:cubicBezTo>
                      <a:pt x="149" y="0"/>
                      <a:pt x="133" y="16"/>
                      <a:pt x="133" y="35"/>
                    </a:cubicBezTo>
                    <a:cubicBezTo>
                      <a:pt x="133" y="35"/>
                      <a:pt x="133" y="35"/>
                      <a:pt x="133" y="35"/>
                    </a:cubicBezTo>
                    <a:cubicBezTo>
                      <a:pt x="133" y="55"/>
                      <a:pt x="149" y="71"/>
                      <a:pt x="168" y="71"/>
                    </a:cubicBezTo>
                    <a:cubicBezTo>
                      <a:pt x="168" y="71"/>
                      <a:pt x="168" y="71"/>
                      <a:pt x="168" y="71"/>
                    </a:cubicBezTo>
                    <a:cubicBezTo>
                      <a:pt x="188" y="71"/>
                      <a:pt x="204" y="55"/>
                      <a:pt x="204" y="35"/>
                    </a:cubicBezTo>
                    <a:close/>
                    <a:moveTo>
                      <a:pt x="131" y="45"/>
                    </a:moveTo>
                    <a:cubicBezTo>
                      <a:pt x="115" y="45"/>
                      <a:pt x="115" y="45"/>
                      <a:pt x="115" y="45"/>
                    </a:cubicBezTo>
                    <a:cubicBezTo>
                      <a:pt x="21" y="72"/>
                      <a:pt x="21" y="72"/>
                      <a:pt x="21" y="72"/>
                    </a:cubicBezTo>
                    <a:cubicBezTo>
                      <a:pt x="21" y="72"/>
                      <a:pt x="21" y="72"/>
                      <a:pt x="21" y="72"/>
                    </a:cubicBezTo>
                    <a:cubicBezTo>
                      <a:pt x="21" y="125"/>
                      <a:pt x="21" y="125"/>
                      <a:pt x="21" y="125"/>
                    </a:cubicBezTo>
                    <a:cubicBezTo>
                      <a:pt x="21" y="137"/>
                      <a:pt x="31" y="148"/>
                      <a:pt x="44" y="148"/>
                    </a:cubicBezTo>
                    <a:cubicBezTo>
                      <a:pt x="44" y="148"/>
                      <a:pt x="44" y="148"/>
                      <a:pt x="44" y="148"/>
                    </a:cubicBezTo>
                    <a:cubicBezTo>
                      <a:pt x="56" y="148"/>
                      <a:pt x="67" y="137"/>
                      <a:pt x="67" y="125"/>
                    </a:cubicBezTo>
                    <a:cubicBezTo>
                      <a:pt x="67" y="120"/>
                      <a:pt x="67" y="120"/>
                      <a:pt x="67" y="120"/>
                    </a:cubicBezTo>
                    <a:cubicBezTo>
                      <a:pt x="67" y="108"/>
                      <a:pt x="67" y="108"/>
                      <a:pt x="67" y="108"/>
                    </a:cubicBezTo>
                    <a:cubicBezTo>
                      <a:pt x="102" y="98"/>
                      <a:pt x="102" y="98"/>
                      <a:pt x="102" y="98"/>
                    </a:cubicBezTo>
                    <a:moveTo>
                      <a:pt x="81" y="104"/>
                    </a:moveTo>
                    <a:cubicBezTo>
                      <a:pt x="252" y="274"/>
                      <a:pt x="252" y="274"/>
                      <a:pt x="252" y="274"/>
                    </a:cubicBezTo>
                    <a:cubicBezTo>
                      <a:pt x="232" y="316"/>
                      <a:pt x="232" y="316"/>
                      <a:pt x="232" y="316"/>
                    </a:cubicBezTo>
                    <a:cubicBezTo>
                      <a:pt x="333" y="316"/>
                      <a:pt x="333" y="316"/>
                      <a:pt x="333" y="316"/>
                    </a:cubicBezTo>
                    <a:cubicBezTo>
                      <a:pt x="283" y="215"/>
                      <a:pt x="283" y="215"/>
                      <a:pt x="283" y="215"/>
                    </a:cubicBezTo>
                    <a:cubicBezTo>
                      <a:pt x="252" y="274"/>
                      <a:pt x="252" y="274"/>
                      <a:pt x="252" y="274"/>
                    </a:cubicBezTo>
                    <a:moveTo>
                      <a:pt x="0" y="24"/>
                    </a:moveTo>
                    <a:cubicBezTo>
                      <a:pt x="42" y="66"/>
                      <a:pt x="42" y="66"/>
                      <a:pt x="42" y="66"/>
                    </a:cubicBezTo>
                  </a:path>
                </a:pathLst>
              </a:custGeom>
              <a:noFill/>
              <a:ln w="15875"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manager" title="Icon of three people with lines connecting them">
                <a:extLst>
                  <a:ext uri="{FF2B5EF4-FFF2-40B4-BE49-F238E27FC236}">
                    <a16:creationId xmlns:a16="http://schemas.microsoft.com/office/drawing/2014/main" id="{E94B0E68-0592-4B3E-927F-3885AD6B9758}"/>
                  </a:ext>
                </a:extLst>
              </p:cNvPr>
              <p:cNvSpPr>
                <a:spLocks noChangeAspect="1" noEditPoints="1"/>
              </p:cNvSpPr>
              <p:nvPr/>
            </p:nvSpPr>
            <p:spPr bwMode="auto">
              <a:xfrm>
                <a:off x="6202590" y="4684715"/>
                <a:ext cx="362880" cy="365760"/>
              </a:xfrm>
              <a:custGeom>
                <a:avLst/>
                <a:gdLst>
                  <a:gd name="T0" fmla="*/ 128 w 348"/>
                  <a:gd name="T1" fmla="*/ 46 h 352"/>
                  <a:gd name="T2" fmla="*/ 174 w 348"/>
                  <a:gd name="T3" fmla="*/ 0 h 352"/>
                  <a:gd name="T4" fmla="*/ 220 w 348"/>
                  <a:gd name="T5" fmla="*/ 46 h 352"/>
                  <a:gd name="T6" fmla="*/ 174 w 348"/>
                  <a:gd name="T7" fmla="*/ 91 h 352"/>
                  <a:gd name="T8" fmla="*/ 128 w 348"/>
                  <a:gd name="T9" fmla="*/ 46 h 352"/>
                  <a:gd name="T10" fmla="*/ 231 w 348"/>
                  <a:gd name="T11" fmla="*/ 148 h 352"/>
                  <a:gd name="T12" fmla="*/ 174 w 348"/>
                  <a:gd name="T13" fmla="*/ 91 h 352"/>
                  <a:gd name="T14" fmla="*/ 117 w 348"/>
                  <a:gd name="T15" fmla="*/ 148 h 352"/>
                  <a:gd name="T16" fmla="*/ 57 w 348"/>
                  <a:gd name="T17" fmla="*/ 295 h 352"/>
                  <a:gd name="T18" fmla="*/ 102 w 348"/>
                  <a:gd name="T19" fmla="*/ 249 h 352"/>
                  <a:gd name="T20" fmla="*/ 57 w 348"/>
                  <a:gd name="T21" fmla="*/ 204 h 352"/>
                  <a:gd name="T22" fmla="*/ 11 w 348"/>
                  <a:gd name="T23" fmla="*/ 249 h 352"/>
                  <a:gd name="T24" fmla="*/ 57 w 348"/>
                  <a:gd name="T25" fmla="*/ 295 h 352"/>
                  <a:gd name="T26" fmla="*/ 114 w 348"/>
                  <a:gd name="T27" fmla="*/ 352 h 352"/>
                  <a:gd name="T28" fmla="*/ 57 w 348"/>
                  <a:gd name="T29" fmla="*/ 295 h 352"/>
                  <a:gd name="T30" fmla="*/ 0 w 348"/>
                  <a:gd name="T31" fmla="*/ 352 h 352"/>
                  <a:gd name="T32" fmla="*/ 291 w 348"/>
                  <a:gd name="T33" fmla="*/ 295 h 352"/>
                  <a:gd name="T34" fmla="*/ 337 w 348"/>
                  <a:gd name="T35" fmla="*/ 249 h 352"/>
                  <a:gd name="T36" fmla="*/ 291 w 348"/>
                  <a:gd name="T37" fmla="*/ 204 h 352"/>
                  <a:gd name="T38" fmla="*/ 246 w 348"/>
                  <a:gd name="T39" fmla="*/ 249 h 352"/>
                  <a:gd name="T40" fmla="*/ 291 w 348"/>
                  <a:gd name="T41" fmla="*/ 295 h 352"/>
                  <a:gd name="T42" fmla="*/ 348 w 348"/>
                  <a:gd name="T43" fmla="*/ 352 h 352"/>
                  <a:gd name="T44" fmla="*/ 291 w 348"/>
                  <a:gd name="T45" fmla="*/ 295 h 352"/>
                  <a:gd name="T46" fmla="*/ 234 w 348"/>
                  <a:gd name="T47" fmla="*/ 352 h 352"/>
                  <a:gd name="T48" fmla="*/ 224 w 348"/>
                  <a:gd name="T49" fmla="*/ 219 h 352"/>
                  <a:gd name="T50" fmla="*/ 174 w 348"/>
                  <a:gd name="T51" fmla="*/ 169 h 352"/>
                  <a:gd name="T52" fmla="*/ 124 w 348"/>
                  <a:gd name="T53" fmla="*/ 2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8" h="352">
                    <a:moveTo>
                      <a:pt x="128" y="46"/>
                    </a:moveTo>
                    <a:cubicBezTo>
                      <a:pt x="128" y="20"/>
                      <a:pt x="149" y="0"/>
                      <a:pt x="174" y="0"/>
                    </a:cubicBezTo>
                    <a:cubicBezTo>
                      <a:pt x="199" y="0"/>
                      <a:pt x="220" y="20"/>
                      <a:pt x="220" y="46"/>
                    </a:cubicBezTo>
                    <a:cubicBezTo>
                      <a:pt x="220" y="71"/>
                      <a:pt x="199" y="91"/>
                      <a:pt x="174" y="91"/>
                    </a:cubicBezTo>
                    <a:cubicBezTo>
                      <a:pt x="149" y="91"/>
                      <a:pt x="128" y="71"/>
                      <a:pt x="128" y="46"/>
                    </a:cubicBezTo>
                    <a:close/>
                    <a:moveTo>
                      <a:pt x="231" y="148"/>
                    </a:moveTo>
                    <a:cubicBezTo>
                      <a:pt x="231" y="117"/>
                      <a:pt x="206" y="91"/>
                      <a:pt x="174" y="91"/>
                    </a:cubicBezTo>
                    <a:cubicBezTo>
                      <a:pt x="142" y="91"/>
                      <a:pt x="117" y="117"/>
                      <a:pt x="117" y="148"/>
                    </a:cubicBezTo>
                    <a:moveTo>
                      <a:pt x="57" y="295"/>
                    </a:moveTo>
                    <a:cubicBezTo>
                      <a:pt x="82" y="295"/>
                      <a:pt x="102" y="275"/>
                      <a:pt x="102" y="249"/>
                    </a:cubicBezTo>
                    <a:cubicBezTo>
                      <a:pt x="102" y="224"/>
                      <a:pt x="82" y="204"/>
                      <a:pt x="57" y="204"/>
                    </a:cubicBezTo>
                    <a:cubicBezTo>
                      <a:pt x="32" y="204"/>
                      <a:pt x="11" y="224"/>
                      <a:pt x="11" y="249"/>
                    </a:cubicBezTo>
                    <a:cubicBezTo>
                      <a:pt x="11" y="275"/>
                      <a:pt x="32" y="295"/>
                      <a:pt x="57" y="295"/>
                    </a:cubicBezTo>
                    <a:close/>
                    <a:moveTo>
                      <a:pt x="114" y="352"/>
                    </a:moveTo>
                    <a:cubicBezTo>
                      <a:pt x="114" y="320"/>
                      <a:pt x="88" y="295"/>
                      <a:pt x="57" y="295"/>
                    </a:cubicBezTo>
                    <a:cubicBezTo>
                      <a:pt x="25" y="295"/>
                      <a:pt x="0" y="320"/>
                      <a:pt x="0" y="352"/>
                    </a:cubicBezTo>
                    <a:moveTo>
                      <a:pt x="291" y="295"/>
                    </a:moveTo>
                    <a:cubicBezTo>
                      <a:pt x="316" y="295"/>
                      <a:pt x="337" y="275"/>
                      <a:pt x="337" y="249"/>
                    </a:cubicBezTo>
                    <a:cubicBezTo>
                      <a:pt x="337" y="224"/>
                      <a:pt x="316" y="204"/>
                      <a:pt x="291" y="204"/>
                    </a:cubicBezTo>
                    <a:cubicBezTo>
                      <a:pt x="266" y="204"/>
                      <a:pt x="246" y="224"/>
                      <a:pt x="246" y="249"/>
                    </a:cubicBezTo>
                    <a:cubicBezTo>
                      <a:pt x="246" y="275"/>
                      <a:pt x="266" y="295"/>
                      <a:pt x="291" y="295"/>
                    </a:cubicBezTo>
                    <a:close/>
                    <a:moveTo>
                      <a:pt x="348" y="352"/>
                    </a:moveTo>
                    <a:cubicBezTo>
                      <a:pt x="348" y="320"/>
                      <a:pt x="323" y="295"/>
                      <a:pt x="291" y="295"/>
                    </a:cubicBezTo>
                    <a:cubicBezTo>
                      <a:pt x="260" y="295"/>
                      <a:pt x="234" y="320"/>
                      <a:pt x="234" y="352"/>
                    </a:cubicBezTo>
                    <a:moveTo>
                      <a:pt x="224" y="219"/>
                    </a:moveTo>
                    <a:cubicBezTo>
                      <a:pt x="174" y="169"/>
                      <a:pt x="174" y="169"/>
                      <a:pt x="174" y="169"/>
                    </a:cubicBezTo>
                    <a:cubicBezTo>
                      <a:pt x="124" y="219"/>
                      <a:pt x="124" y="219"/>
                      <a:pt x="124" y="219"/>
                    </a:cubicBezTo>
                  </a:path>
                </a:pathLst>
              </a:custGeom>
              <a:noFill/>
              <a:ln w="15875"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2" name="Group 131">
              <a:extLst>
                <a:ext uri="{FF2B5EF4-FFF2-40B4-BE49-F238E27FC236}">
                  <a16:creationId xmlns:a16="http://schemas.microsoft.com/office/drawing/2014/main" id="{07153D8B-D416-4FDF-9915-6E2133A57D5F}"/>
                </a:ext>
              </a:extLst>
            </p:cNvPr>
            <p:cNvGrpSpPr/>
            <p:nvPr/>
          </p:nvGrpSpPr>
          <p:grpSpPr>
            <a:xfrm>
              <a:off x="1278978" y="2349161"/>
              <a:ext cx="2489191" cy="3965863"/>
              <a:chOff x="1278978" y="2349161"/>
              <a:chExt cx="2489191" cy="3965863"/>
            </a:xfrm>
          </p:grpSpPr>
          <p:grpSp>
            <p:nvGrpSpPr>
              <p:cNvPr id="122" name="Group 121">
                <a:extLst>
                  <a:ext uri="{FF2B5EF4-FFF2-40B4-BE49-F238E27FC236}">
                    <a16:creationId xmlns:a16="http://schemas.microsoft.com/office/drawing/2014/main" id="{CF8C033A-C6F9-4088-9B34-1123A47632D6}"/>
                  </a:ext>
                </a:extLst>
              </p:cNvPr>
              <p:cNvGrpSpPr/>
              <p:nvPr/>
            </p:nvGrpSpPr>
            <p:grpSpPr>
              <a:xfrm>
                <a:off x="1278978" y="2349161"/>
                <a:ext cx="2489191" cy="3965863"/>
                <a:chOff x="927776" y="2349161"/>
                <a:chExt cx="2489191" cy="3965863"/>
              </a:xfrm>
            </p:grpSpPr>
            <p:grpSp>
              <p:nvGrpSpPr>
                <p:cNvPr id="33" name="Group 32">
                  <a:extLst>
                    <a:ext uri="{FF2B5EF4-FFF2-40B4-BE49-F238E27FC236}">
                      <a16:creationId xmlns:a16="http://schemas.microsoft.com/office/drawing/2014/main" id="{B0ED7824-857A-4DBB-8BFB-39EB9E95D737}"/>
                    </a:ext>
                  </a:extLst>
                </p:cNvPr>
                <p:cNvGrpSpPr/>
                <p:nvPr/>
              </p:nvGrpSpPr>
              <p:grpSpPr>
                <a:xfrm>
                  <a:off x="1215805" y="4339714"/>
                  <a:ext cx="1913132" cy="1975310"/>
                  <a:chOff x="1215805" y="4339714"/>
                  <a:chExt cx="1913132" cy="1975310"/>
                </a:xfrm>
              </p:grpSpPr>
              <p:grpSp>
                <p:nvGrpSpPr>
                  <p:cNvPr id="19" name="Group 18">
                    <a:extLst>
                      <a:ext uri="{FF2B5EF4-FFF2-40B4-BE49-F238E27FC236}">
                        <a16:creationId xmlns:a16="http://schemas.microsoft.com/office/drawing/2014/main" id="{1FC1EC7A-9F64-4E50-B1E6-83F239474716}"/>
                      </a:ext>
                    </a:extLst>
                  </p:cNvPr>
                  <p:cNvGrpSpPr/>
                  <p:nvPr/>
                </p:nvGrpSpPr>
                <p:grpSpPr>
                  <a:xfrm>
                    <a:off x="1215805" y="5603596"/>
                    <a:ext cx="1913132" cy="711428"/>
                    <a:chOff x="1265391" y="5214645"/>
                    <a:chExt cx="1913132" cy="711428"/>
                  </a:xfrm>
                </p:grpSpPr>
                <p:sp>
                  <p:nvSpPr>
                    <p:cNvPr id="69" name="TextBox 68">
                      <a:extLst>
                        <a:ext uri="{FF2B5EF4-FFF2-40B4-BE49-F238E27FC236}">
                          <a16:creationId xmlns:a16="http://schemas.microsoft.com/office/drawing/2014/main" id="{BEA15917-0E81-439A-9A47-440B211D79AD}"/>
                        </a:ext>
                      </a:extLst>
                    </p:cNvPr>
                    <p:cNvSpPr txBox="1"/>
                    <p:nvPr/>
                  </p:nvSpPr>
                  <p:spPr>
                    <a:xfrm>
                      <a:off x="1381976" y="5293360"/>
                      <a:ext cx="1679962" cy="553998"/>
                    </a:xfrm>
                    <a:prstGeom prst="rect">
                      <a:avLst/>
                    </a:prstGeom>
                    <a:noFill/>
                  </p:spPr>
                  <p:txBody>
                    <a:bodyPr wrap="square" lIns="0" tIns="0" rIns="0" bIns="0" rtlCol="0" anchor="ctr">
                      <a:spAutoFit/>
                    </a:bodyPr>
                    <a:lstStyle/>
                    <a:p>
                      <a:pPr algn="ctr"/>
                      <a:r>
                        <a:rPr lang="en-US" sz="1200" dirty="0">
                          <a:solidFill>
                            <a:srgbClr val="000000"/>
                          </a:solidFill>
                          <a:latin typeface="Segoe UI Semilight" panose="020B0402040204020203" pitchFamily="34" charset="0"/>
                          <a:cs typeface="Segoe UI Semilight" panose="020B0402040204020203" pitchFamily="34" charset="0"/>
                        </a:rPr>
                        <a:t>Implement a </a:t>
                      </a:r>
                      <a:r>
                        <a:rPr lang="en-US" sz="1200" dirty="0">
                          <a:solidFill>
                            <a:srgbClr val="008575"/>
                          </a:solidFill>
                          <a:latin typeface="+mj-lt"/>
                          <a:cs typeface="Segoe UI Semilight" panose="020B0402040204020203" pitchFamily="34" charset="0"/>
                        </a:rPr>
                        <a:t>modern endpoint</a:t>
                      </a:r>
                      <a:r>
                        <a:rPr lang="en-US" sz="1200" dirty="0">
                          <a:solidFill>
                            <a:srgbClr val="000000"/>
                          </a:solidFill>
                          <a:latin typeface="Segoe UI Semilight" panose="020B0402040204020203" pitchFamily="34" charset="0"/>
                          <a:cs typeface="Segoe UI Semilight" panose="020B0402040204020203" pitchFamily="34" charset="0"/>
                        </a:rPr>
                        <a:t> and end-user computing strategy</a:t>
                      </a:r>
                    </a:p>
                  </p:txBody>
                </p:sp>
                <p:sp>
                  <p:nvSpPr>
                    <p:cNvPr id="42" name="Double Bracket 41">
                      <a:extLst>
                        <a:ext uri="{FF2B5EF4-FFF2-40B4-BE49-F238E27FC236}">
                          <a16:creationId xmlns:a16="http://schemas.microsoft.com/office/drawing/2014/main" id="{22EBBC42-44B5-4421-8DCC-3FDB2EE17B9C}"/>
                        </a:ext>
                      </a:extLst>
                    </p:cNvPr>
                    <p:cNvSpPr/>
                    <p:nvPr/>
                  </p:nvSpPr>
                  <p:spPr>
                    <a:xfrm>
                      <a:off x="1265391" y="5214645"/>
                      <a:ext cx="1913132" cy="711428"/>
                    </a:xfrm>
                    <a:prstGeom prst="bracketPair">
                      <a:avLst/>
                    </a:prstGeom>
                    <a:ln>
                      <a:solidFill>
                        <a:srgbClr val="008575"/>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112" name="Group 111">
                    <a:extLst>
                      <a:ext uri="{FF2B5EF4-FFF2-40B4-BE49-F238E27FC236}">
                        <a16:creationId xmlns:a16="http://schemas.microsoft.com/office/drawing/2014/main" id="{9813940F-76CE-473A-9845-79616DBF641F}"/>
                      </a:ext>
                    </a:extLst>
                  </p:cNvPr>
                  <p:cNvGrpSpPr/>
                  <p:nvPr/>
                </p:nvGrpSpPr>
                <p:grpSpPr>
                  <a:xfrm>
                    <a:off x="1651757" y="4339714"/>
                    <a:ext cx="1041228" cy="1248637"/>
                    <a:chOff x="5503505" y="4239459"/>
                    <a:chExt cx="1041228" cy="1248637"/>
                  </a:xfrm>
                </p:grpSpPr>
                <p:grpSp>
                  <p:nvGrpSpPr>
                    <p:cNvPr id="113" name="Group 112">
                      <a:extLst>
                        <a:ext uri="{FF2B5EF4-FFF2-40B4-BE49-F238E27FC236}">
                          <a16:creationId xmlns:a16="http://schemas.microsoft.com/office/drawing/2014/main" id="{B5DDF144-CCEB-4FBD-A070-7F40C4902E19}"/>
                        </a:ext>
                      </a:extLst>
                    </p:cNvPr>
                    <p:cNvGrpSpPr/>
                    <p:nvPr/>
                  </p:nvGrpSpPr>
                  <p:grpSpPr>
                    <a:xfrm>
                      <a:off x="5503505" y="4239459"/>
                      <a:ext cx="1041228" cy="1044254"/>
                      <a:chOff x="5503505" y="4239459"/>
                      <a:chExt cx="1041228" cy="1044254"/>
                    </a:xfrm>
                  </p:grpSpPr>
                  <p:sp>
                    <p:nvSpPr>
                      <p:cNvPr id="115" name="TextBox 114">
                        <a:extLst>
                          <a:ext uri="{FF2B5EF4-FFF2-40B4-BE49-F238E27FC236}">
                            <a16:creationId xmlns:a16="http://schemas.microsoft.com/office/drawing/2014/main" id="{0CF8F58B-CAFC-47B9-9C6D-0DDDE4F221C2}"/>
                          </a:ext>
                        </a:extLst>
                      </p:cNvPr>
                      <p:cNvSpPr txBox="1"/>
                      <p:nvPr/>
                    </p:nvSpPr>
                    <p:spPr>
                      <a:xfrm>
                        <a:off x="5503505" y="4239459"/>
                        <a:ext cx="1041228" cy="1044254"/>
                      </a:xfrm>
                      <a:prstGeom prst="ellipse">
                        <a:avLst/>
                      </a:prstGeom>
                      <a:solidFill>
                        <a:srgbClr val="E6E6E6"/>
                      </a:solidFill>
                      <a:ln>
                        <a:noFill/>
                      </a:ln>
                      <a:effectLst/>
                    </p:spPr>
                    <p:txBody>
                      <a:bodyPr wrap="square" lIns="182880" tIns="182880" rIns="182880" bIns="182880" rtlCol="0">
                        <a:noAutofit/>
                      </a:bodyPr>
                      <a:lstStyle/>
                      <a:p>
                        <a:endParaRPr lang="en-US" sz="1400"/>
                      </a:p>
                    </p:txBody>
                  </p:sp>
                  <p:sp>
                    <p:nvSpPr>
                      <p:cNvPr id="116" name="TextBox 115">
                        <a:extLst>
                          <a:ext uri="{FF2B5EF4-FFF2-40B4-BE49-F238E27FC236}">
                            <a16:creationId xmlns:a16="http://schemas.microsoft.com/office/drawing/2014/main" id="{D2F5A0B2-4674-44AA-83E0-023A22C8E651}"/>
                          </a:ext>
                        </a:extLst>
                      </p:cNvPr>
                      <p:cNvSpPr txBox="1"/>
                      <p:nvPr/>
                    </p:nvSpPr>
                    <p:spPr>
                      <a:xfrm>
                        <a:off x="5595596" y="4331818"/>
                        <a:ext cx="857046" cy="859536"/>
                      </a:xfrm>
                      <a:prstGeom prst="ellipse">
                        <a:avLst/>
                      </a:prstGeom>
                      <a:solidFill>
                        <a:srgbClr val="008575"/>
                      </a:solidFill>
                      <a:ln>
                        <a:noFill/>
                      </a:ln>
                      <a:effectLst/>
                    </p:spPr>
                    <p:txBody>
                      <a:bodyPr wrap="square" lIns="182880" tIns="182880" rIns="182880" bIns="182880" rtlCol="0">
                        <a:noAutofit/>
                      </a:bodyPr>
                      <a:lstStyle/>
                      <a:p>
                        <a:endParaRPr lang="en-US" sz="1400"/>
                      </a:p>
                    </p:txBody>
                  </p:sp>
                </p:grpSp>
                <p:sp>
                  <p:nvSpPr>
                    <p:cNvPr id="114" name="Isosceles Triangle 113">
                      <a:extLst>
                        <a:ext uri="{FF2B5EF4-FFF2-40B4-BE49-F238E27FC236}">
                          <a16:creationId xmlns:a16="http://schemas.microsoft.com/office/drawing/2014/main" id="{8CD7119C-574D-423D-B501-A029BBC777ED}"/>
                        </a:ext>
                      </a:extLst>
                    </p:cNvPr>
                    <p:cNvSpPr/>
                    <p:nvPr/>
                  </p:nvSpPr>
                  <p:spPr bwMode="auto">
                    <a:xfrm rot="10800000">
                      <a:off x="5925695" y="5318398"/>
                      <a:ext cx="196850" cy="169698"/>
                    </a:xfrm>
                    <a:prstGeom prst="triangle">
                      <a:avLst/>
                    </a:prstGeom>
                    <a:solidFill>
                      <a:srgbClr val="E6E6E6"/>
                    </a:solidFill>
                    <a:ln>
                      <a:noFill/>
                      <a:headEnd type="none" w="med" len="med"/>
                      <a:tailEnd type="none" w="med" len="med"/>
                    </a:ln>
                    <a:effectLst>
                      <a:innerShdw blurRad="114300">
                        <a:prstClr val="black">
                          <a:alpha val="5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grpSp>
            <p:grpSp>
              <p:nvGrpSpPr>
                <p:cNvPr id="32" name="Group 31">
                  <a:extLst>
                    <a:ext uri="{FF2B5EF4-FFF2-40B4-BE49-F238E27FC236}">
                      <a16:creationId xmlns:a16="http://schemas.microsoft.com/office/drawing/2014/main" id="{F4083E81-7715-435F-BC8C-B6100511D431}"/>
                    </a:ext>
                  </a:extLst>
                </p:cNvPr>
                <p:cNvGrpSpPr/>
                <p:nvPr/>
              </p:nvGrpSpPr>
              <p:grpSpPr>
                <a:xfrm>
                  <a:off x="927776" y="2349161"/>
                  <a:ext cx="2489191" cy="1975309"/>
                  <a:chOff x="927776" y="2349161"/>
                  <a:chExt cx="2489191" cy="1975309"/>
                </a:xfrm>
              </p:grpSpPr>
              <p:grpSp>
                <p:nvGrpSpPr>
                  <p:cNvPr id="16" name="Group 15">
                    <a:extLst>
                      <a:ext uri="{FF2B5EF4-FFF2-40B4-BE49-F238E27FC236}">
                        <a16:creationId xmlns:a16="http://schemas.microsoft.com/office/drawing/2014/main" id="{C760EFCD-0F7B-4891-BE9A-34E7F616ECCC}"/>
                      </a:ext>
                    </a:extLst>
                  </p:cNvPr>
                  <p:cNvGrpSpPr/>
                  <p:nvPr/>
                </p:nvGrpSpPr>
                <p:grpSpPr>
                  <a:xfrm>
                    <a:off x="927776" y="3613042"/>
                    <a:ext cx="2489191" cy="711428"/>
                    <a:chOff x="927776" y="3404563"/>
                    <a:chExt cx="2489191" cy="711428"/>
                  </a:xfrm>
                </p:grpSpPr>
                <p:sp>
                  <p:nvSpPr>
                    <p:cNvPr id="66" name="TextBox 65">
                      <a:extLst>
                        <a:ext uri="{FF2B5EF4-FFF2-40B4-BE49-F238E27FC236}">
                          <a16:creationId xmlns:a16="http://schemas.microsoft.com/office/drawing/2014/main" id="{1C8243C3-B024-4487-A2EE-A306B8DCF8A2}"/>
                        </a:ext>
                      </a:extLst>
                    </p:cNvPr>
                    <p:cNvSpPr txBox="1"/>
                    <p:nvPr/>
                  </p:nvSpPr>
                  <p:spPr>
                    <a:xfrm>
                      <a:off x="1074263" y="3483278"/>
                      <a:ext cx="2196216" cy="553998"/>
                    </a:xfrm>
                    <a:prstGeom prst="rect">
                      <a:avLst/>
                    </a:prstGeom>
                    <a:noFill/>
                  </p:spPr>
                  <p:txBody>
                    <a:bodyPr wrap="square" lIns="0" tIns="0" rIns="0" bIns="0" rtlCol="0" anchor="ctr">
                      <a:spAutoFit/>
                    </a:bodyPr>
                    <a:lstStyle/>
                    <a:p>
                      <a:pPr algn="ctr"/>
                      <a:r>
                        <a:rPr lang="en-US" sz="1200" dirty="0">
                          <a:solidFill>
                            <a:srgbClr val="000000"/>
                          </a:solidFill>
                          <a:latin typeface="Segoe UI Semilight" panose="020B0402040204020203" pitchFamily="34" charset="0"/>
                          <a:cs typeface="Segoe UI Semilight" panose="020B0402040204020203" pitchFamily="34" charset="0"/>
                        </a:rPr>
                        <a:t>Improve </a:t>
                      </a:r>
                      <a:r>
                        <a:rPr lang="en-US" sz="1200" dirty="0">
                          <a:solidFill>
                            <a:srgbClr val="008575"/>
                          </a:solidFill>
                          <a:latin typeface="+mj-lt"/>
                          <a:cs typeface="Segoe UI Semilight" panose="020B0402040204020203" pitchFamily="34" charset="0"/>
                        </a:rPr>
                        <a:t>employee experiences</a:t>
                      </a:r>
                      <a:r>
                        <a:rPr lang="en-US" sz="1200" dirty="0">
                          <a:solidFill>
                            <a:srgbClr val="000000"/>
                          </a:solidFill>
                          <a:latin typeface="Segoe UI Semilight" panose="020B0402040204020203" pitchFamily="34" charset="0"/>
                          <a:cs typeface="Segoe UI Semilight" panose="020B0402040204020203" pitchFamily="34" charset="0"/>
                        </a:rPr>
                        <a:t> inclusive of recruitment, retention, &amp; wellbeing</a:t>
                      </a:r>
                    </a:p>
                  </p:txBody>
                </p:sp>
                <p:sp>
                  <p:nvSpPr>
                    <p:cNvPr id="44" name="Double Bracket 43">
                      <a:extLst>
                        <a:ext uri="{FF2B5EF4-FFF2-40B4-BE49-F238E27FC236}">
                          <a16:creationId xmlns:a16="http://schemas.microsoft.com/office/drawing/2014/main" id="{E2C5EE59-434D-47D1-A4E8-3B92F598CFB1}"/>
                        </a:ext>
                      </a:extLst>
                    </p:cNvPr>
                    <p:cNvSpPr/>
                    <p:nvPr/>
                  </p:nvSpPr>
                  <p:spPr>
                    <a:xfrm>
                      <a:off x="927776" y="3404563"/>
                      <a:ext cx="2489191" cy="711428"/>
                    </a:xfrm>
                    <a:prstGeom prst="bracketPair">
                      <a:avLst/>
                    </a:prstGeom>
                    <a:ln>
                      <a:solidFill>
                        <a:srgbClr val="008575"/>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117" name="Group 116">
                    <a:extLst>
                      <a:ext uri="{FF2B5EF4-FFF2-40B4-BE49-F238E27FC236}">
                        <a16:creationId xmlns:a16="http://schemas.microsoft.com/office/drawing/2014/main" id="{A2F702E0-371C-4A08-B24A-46B7EE5AC5E8}"/>
                      </a:ext>
                    </a:extLst>
                  </p:cNvPr>
                  <p:cNvGrpSpPr/>
                  <p:nvPr/>
                </p:nvGrpSpPr>
                <p:grpSpPr>
                  <a:xfrm>
                    <a:off x="1651757" y="2349161"/>
                    <a:ext cx="1041228" cy="1248637"/>
                    <a:chOff x="5503505" y="4239459"/>
                    <a:chExt cx="1041228" cy="1248637"/>
                  </a:xfrm>
                </p:grpSpPr>
                <p:grpSp>
                  <p:nvGrpSpPr>
                    <p:cNvPr id="118" name="Group 117">
                      <a:extLst>
                        <a:ext uri="{FF2B5EF4-FFF2-40B4-BE49-F238E27FC236}">
                          <a16:creationId xmlns:a16="http://schemas.microsoft.com/office/drawing/2014/main" id="{BE403C25-ACC1-413E-9C7E-66757AA1185F}"/>
                        </a:ext>
                      </a:extLst>
                    </p:cNvPr>
                    <p:cNvGrpSpPr/>
                    <p:nvPr/>
                  </p:nvGrpSpPr>
                  <p:grpSpPr>
                    <a:xfrm>
                      <a:off x="5503505" y="4239459"/>
                      <a:ext cx="1041228" cy="1044254"/>
                      <a:chOff x="5503505" y="4239459"/>
                      <a:chExt cx="1041228" cy="1044254"/>
                    </a:xfrm>
                  </p:grpSpPr>
                  <p:sp>
                    <p:nvSpPr>
                      <p:cNvPr id="120" name="TextBox 119">
                        <a:extLst>
                          <a:ext uri="{FF2B5EF4-FFF2-40B4-BE49-F238E27FC236}">
                            <a16:creationId xmlns:a16="http://schemas.microsoft.com/office/drawing/2014/main" id="{551630EC-A61D-4A7C-A583-E54C0C9E4057}"/>
                          </a:ext>
                        </a:extLst>
                      </p:cNvPr>
                      <p:cNvSpPr txBox="1"/>
                      <p:nvPr/>
                    </p:nvSpPr>
                    <p:spPr>
                      <a:xfrm>
                        <a:off x="5503505" y="4239459"/>
                        <a:ext cx="1041228" cy="1044254"/>
                      </a:xfrm>
                      <a:prstGeom prst="ellipse">
                        <a:avLst/>
                      </a:prstGeom>
                      <a:solidFill>
                        <a:srgbClr val="E6E6E6"/>
                      </a:solidFill>
                      <a:ln>
                        <a:noFill/>
                      </a:ln>
                      <a:effectLst/>
                    </p:spPr>
                    <p:txBody>
                      <a:bodyPr wrap="square" lIns="182880" tIns="182880" rIns="182880" bIns="182880" rtlCol="0">
                        <a:noAutofit/>
                      </a:bodyPr>
                      <a:lstStyle/>
                      <a:p>
                        <a:endParaRPr lang="en-US" sz="1400"/>
                      </a:p>
                    </p:txBody>
                  </p:sp>
                  <p:sp>
                    <p:nvSpPr>
                      <p:cNvPr id="121" name="TextBox 120">
                        <a:extLst>
                          <a:ext uri="{FF2B5EF4-FFF2-40B4-BE49-F238E27FC236}">
                            <a16:creationId xmlns:a16="http://schemas.microsoft.com/office/drawing/2014/main" id="{DF292E8E-10E5-4EC7-BC77-ADED67065ACF}"/>
                          </a:ext>
                        </a:extLst>
                      </p:cNvPr>
                      <p:cNvSpPr txBox="1"/>
                      <p:nvPr/>
                    </p:nvSpPr>
                    <p:spPr>
                      <a:xfrm>
                        <a:off x="5595596" y="4331818"/>
                        <a:ext cx="857046" cy="859536"/>
                      </a:xfrm>
                      <a:prstGeom prst="ellipse">
                        <a:avLst/>
                      </a:prstGeom>
                      <a:solidFill>
                        <a:srgbClr val="008575"/>
                      </a:solidFill>
                      <a:ln>
                        <a:noFill/>
                      </a:ln>
                      <a:effectLst/>
                    </p:spPr>
                    <p:txBody>
                      <a:bodyPr wrap="square" lIns="182880" tIns="182880" rIns="182880" bIns="182880" rtlCol="0">
                        <a:noAutofit/>
                      </a:bodyPr>
                      <a:lstStyle/>
                      <a:p>
                        <a:endParaRPr lang="en-US" sz="1400"/>
                      </a:p>
                    </p:txBody>
                  </p:sp>
                </p:grpSp>
                <p:sp>
                  <p:nvSpPr>
                    <p:cNvPr id="119" name="Isosceles Triangle 118">
                      <a:extLst>
                        <a:ext uri="{FF2B5EF4-FFF2-40B4-BE49-F238E27FC236}">
                          <a16:creationId xmlns:a16="http://schemas.microsoft.com/office/drawing/2014/main" id="{4E3324EA-02E1-4C86-8549-A811637DA7F6}"/>
                        </a:ext>
                      </a:extLst>
                    </p:cNvPr>
                    <p:cNvSpPr/>
                    <p:nvPr/>
                  </p:nvSpPr>
                  <p:spPr bwMode="auto">
                    <a:xfrm rot="10800000">
                      <a:off x="5925695" y="5318398"/>
                      <a:ext cx="196850" cy="169698"/>
                    </a:xfrm>
                    <a:prstGeom prst="triangle">
                      <a:avLst/>
                    </a:prstGeom>
                    <a:solidFill>
                      <a:srgbClr val="E6E6E6"/>
                    </a:solidFill>
                    <a:ln>
                      <a:noFill/>
                      <a:headEnd type="none" w="med" len="med"/>
                      <a:tailEnd type="none" w="med" len="med"/>
                    </a:ln>
                    <a:effectLst>
                      <a:innerShdw blurRad="114300">
                        <a:prstClr val="black">
                          <a:alpha val="5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grpSp>
          </p:grpSp>
          <p:sp>
            <p:nvSpPr>
              <p:cNvPr id="124" name="girl" title="Icon of a young woman">
                <a:extLst>
                  <a:ext uri="{FF2B5EF4-FFF2-40B4-BE49-F238E27FC236}">
                    <a16:creationId xmlns:a16="http://schemas.microsoft.com/office/drawing/2014/main" id="{E4AABDDF-52B4-4654-B1A0-952062144F21}"/>
                  </a:ext>
                </a:extLst>
              </p:cNvPr>
              <p:cNvSpPr>
                <a:spLocks noChangeAspect="1" noEditPoints="1"/>
              </p:cNvSpPr>
              <p:nvPr/>
            </p:nvSpPr>
            <p:spPr bwMode="auto">
              <a:xfrm>
                <a:off x="2369157" y="2699812"/>
                <a:ext cx="308832" cy="365760"/>
              </a:xfrm>
              <a:custGeom>
                <a:avLst/>
                <a:gdLst>
                  <a:gd name="T0" fmla="*/ 65 w 299"/>
                  <a:gd name="T1" fmla="*/ 119 h 354"/>
                  <a:gd name="T2" fmla="*/ 169 w 299"/>
                  <a:gd name="T3" fmla="*/ 15 h 354"/>
                  <a:gd name="T4" fmla="*/ 273 w 299"/>
                  <a:gd name="T5" fmla="*/ 119 h 354"/>
                  <a:gd name="T6" fmla="*/ 169 w 299"/>
                  <a:gd name="T7" fmla="*/ 223 h 354"/>
                  <a:gd name="T8" fmla="*/ 65 w 299"/>
                  <a:gd name="T9" fmla="*/ 119 h 354"/>
                  <a:gd name="T10" fmla="*/ 299 w 299"/>
                  <a:gd name="T11" fmla="*/ 354 h 354"/>
                  <a:gd name="T12" fmla="*/ 169 w 299"/>
                  <a:gd name="T13" fmla="*/ 223 h 354"/>
                  <a:gd name="T14" fmla="*/ 38 w 299"/>
                  <a:gd name="T15" fmla="*/ 354 h 354"/>
                  <a:gd name="T16" fmla="*/ 112 w 299"/>
                  <a:gd name="T17" fmla="*/ 236 h 354"/>
                  <a:gd name="T18" fmla="*/ 169 w 299"/>
                  <a:gd name="T19" fmla="*/ 289 h 354"/>
                  <a:gd name="T20" fmla="*/ 225 w 299"/>
                  <a:gd name="T21" fmla="*/ 236 h 354"/>
                  <a:gd name="T22" fmla="*/ 105 w 299"/>
                  <a:gd name="T23" fmla="*/ 37 h 354"/>
                  <a:gd name="T24" fmla="*/ 165 w 299"/>
                  <a:gd name="T25" fmla="*/ 85 h 354"/>
                  <a:gd name="T26" fmla="*/ 269 w 299"/>
                  <a:gd name="T27" fmla="*/ 90 h 354"/>
                  <a:gd name="T28" fmla="*/ 69 w 299"/>
                  <a:gd name="T29" fmla="*/ 148 h 354"/>
                  <a:gd name="T30" fmla="*/ 105 w 299"/>
                  <a:gd name="T31" fmla="*/ 107 h 354"/>
                  <a:gd name="T32" fmla="*/ 99 w 299"/>
                  <a:gd name="T33" fmla="*/ 42 h 354"/>
                  <a:gd name="T34" fmla="*/ 105 w 299"/>
                  <a:gd name="T35" fmla="*/ 37 h 354"/>
                  <a:gd name="T36" fmla="*/ 55 w 299"/>
                  <a:gd name="T37" fmla="*/ 25 h 354"/>
                  <a:gd name="T38" fmla="*/ 62 w 299"/>
                  <a:gd name="T39" fmla="*/ 109 h 354"/>
                  <a:gd name="T40" fmla="*/ 0 w 299"/>
                  <a:gd name="T41" fmla="*/ 1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54">
                    <a:moveTo>
                      <a:pt x="65" y="119"/>
                    </a:moveTo>
                    <a:cubicBezTo>
                      <a:pt x="65" y="62"/>
                      <a:pt x="111" y="15"/>
                      <a:pt x="169" y="15"/>
                    </a:cubicBezTo>
                    <a:cubicBezTo>
                      <a:pt x="226" y="15"/>
                      <a:pt x="273" y="62"/>
                      <a:pt x="273" y="119"/>
                    </a:cubicBezTo>
                    <a:cubicBezTo>
                      <a:pt x="273" y="177"/>
                      <a:pt x="226" y="223"/>
                      <a:pt x="169" y="223"/>
                    </a:cubicBezTo>
                    <a:cubicBezTo>
                      <a:pt x="111" y="223"/>
                      <a:pt x="65" y="177"/>
                      <a:pt x="65" y="119"/>
                    </a:cubicBezTo>
                    <a:close/>
                    <a:moveTo>
                      <a:pt x="299" y="354"/>
                    </a:moveTo>
                    <a:cubicBezTo>
                      <a:pt x="299" y="282"/>
                      <a:pt x="241" y="223"/>
                      <a:pt x="169" y="223"/>
                    </a:cubicBezTo>
                    <a:cubicBezTo>
                      <a:pt x="97" y="223"/>
                      <a:pt x="38" y="282"/>
                      <a:pt x="38" y="354"/>
                    </a:cubicBezTo>
                    <a:moveTo>
                      <a:pt x="112" y="236"/>
                    </a:moveTo>
                    <a:cubicBezTo>
                      <a:pt x="169" y="289"/>
                      <a:pt x="169" y="289"/>
                      <a:pt x="169" y="289"/>
                    </a:cubicBezTo>
                    <a:cubicBezTo>
                      <a:pt x="225" y="236"/>
                      <a:pt x="225" y="236"/>
                      <a:pt x="225" y="236"/>
                    </a:cubicBezTo>
                    <a:moveTo>
                      <a:pt x="105" y="37"/>
                    </a:moveTo>
                    <a:cubicBezTo>
                      <a:pt x="105" y="37"/>
                      <a:pt x="130" y="75"/>
                      <a:pt x="165" y="85"/>
                    </a:cubicBezTo>
                    <a:cubicBezTo>
                      <a:pt x="206" y="96"/>
                      <a:pt x="269" y="90"/>
                      <a:pt x="269" y="90"/>
                    </a:cubicBezTo>
                    <a:moveTo>
                      <a:pt x="69" y="148"/>
                    </a:moveTo>
                    <a:cubicBezTo>
                      <a:pt x="69" y="148"/>
                      <a:pt x="98" y="128"/>
                      <a:pt x="105" y="107"/>
                    </a:cubicBezTo>
                    <a:cubicBezTo>
                      <a:pt x="117" y="68"/>
                      <a:pt x="99" y="42"/>
                      <a:pt x="99" y="42"/>
                    </a:cubicBezTo>
                    <a:moveTo>
                      <a:pt x="105" y="37"/>
                    </a:moveTo>
                    <a:cubicBezTo>
                      <a:pt x="105" y="37"/>
                      <a:pt x="87" y="0"/>
                      <a:pt x="55" y="25"/>
                    </a:cubicBezTo>
                    <a:cubicBezTo>
                      <a:pt x="28" y="47"/>
                      <a:pt x="66" y="87"/>
                      <a:pt x="62" y="109"/>
                    </a:cubicBezTo>
                    <a:cubicBezTo>
                      <a:pt x="55" y="139"/>
                      <a:pt x="0" y="127"/>
                      <a:pt x="0" y="127"/>
                    </a:cubicBezTo>
                  </a:path>
                </a:pathLst>
              </a:custGeom>
              <a:noFill/>
              <a:ln w="15875"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127" name="star_2" title="Icon of a person inside a star shape">
                <a:extLst>
                  <a:ext uri="{FF2B5EF4-FFF2-40B4-BE49-F238E27FC236}">
                    <a16:creationId xmlns:a16="http://schemas.microsoft.com/office/drawing/2014/main" id="{8215E750-BCD7-4583-B8A3-A442F4B421ED}"/>
                  </a:ext>
                </a:extLst>
              </p:cNvPr>
              <p:cNvSpPr>
                <a:spLocks noChangeAspect="1" noEditPoints="1"/>
              </p:cNvSpPr>
              <p:nvPr/>
            </p:nvSpPr>
            <p:spPr bwMode="auto">
              <a:xfrm>
                <a:off x="2330194" y="4684715"/>
                <a:ext cx="386759" cy="365760"/>
              </a:xfrm>
              <a:custGeom>
                <a:avLst/>
                <a:gdLst>
                  <a:gd name="T0" fmla="*/ 104 w 304"/>
                  <a:gd name="T1" fmla="*/ 95 h 288"/>
                  <a:gd name="T2" fmla="*/ 154 w 304"/>
                  <a:gd name="T3" fmla="*/ 0 h 288"/>
                  <a:gd name="T4" fmla="*/ 203 w 304"/>
                  <a:gd name="T5" fmla="*/ 95 h 288"/>
                  <a:gd name="T6" fmla="*/ 304 w 304"/>
                  <a:gd name="T7" fmla="*/ 110 h 288"/>
                  <a:gd name="T8" fmla="*/ 232 w 304"/>
                  <a:gd name="T9" fmla="*/ 185 h 288"/>
                  <a:gd name="T10" fmla="*/ 248 w 304"/>
                  <a:gd name="T11" fmla="*/ 287 h 288"/>
                  <a:gd name="T12" fmla="*/ 154 w 304"/>
                  <a:gd name="T13" fmla="*/ 244 h 288"/>
                  <a:gd name="T14" fmla="*/ 59 w 304"/>
                  <a:gd name="T15" fmla="*/ 288 h 288"/>
                  <a:gd name="T16" fmla="*/ 74 w 304"/>
                  <a:gd name="T17" fmla="*/ 186 h 288"/>
                  <a:gd name="T18" fmla="*/ 0 w 304"/>
                  <a:gd name="T19" fmla="*/ 109 h 288"/>
                  <a:gd name="T20" fmla="*/ 104 w 304"/>
                  <a:gd name="T21" fmla="*/ 95 h 288"/>
                  <a:gd name="T22" fmla="*/ 152 w 304"/>
                  <a:gd name="T23" fmla="*/ 177 h 288"/>
                  <a:gd name="T24" fmla="*/ 186 w 304"/>
                  <a:gd name="T25" fmla="*/ 144 h 288"/>
                  <a:gd name="T26" fmla="*/ 152 w 304"/>
                  <a:gd name="T27" fmla="*/ 110 h 288"/>
                  <a:gd name="T28" fmla="*/ 119 w 304"/>
                  <a:gd name="T29" fmla="*/ 144 h 288"/>
                  <a:gd name="T30" fmla="*/ 152 w 304"/>
                  <a:gd name="T31" fmla="*/ 177 h 288"/>
                  <a:gd name="T32" fmla="*/ 205 w 304"/>
                  <a:gd name="T33" fmla="*/ 230 h 288"/>
                  <a:gd name="T34" fmla="*/ 153 w 304"/>
                  <a:gd name="T35" fmla="*/ 178 h 288"/>
                  <a:gd name="T36" fmla="*/ 101 w 304"/>
                  <a:gd name="T37" fmla="*/ 23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288">
                    <a:moveTo>
                      <a:pt x="104" y="95"/>
                    </a:moveTo>
                    <a:cubicBezTo>
                      <a:pt x="154" y="0"/>
                      <a:pt x="154" y="0"/>
                      <a:pt x="154" y="0"/>
                    </a:cubicBezTo>
                    <a:cubicBezTo>
                      <a:pt x="203" y="95"/>
                      <a:pt x="203" y="95"/>
                      <a:pt x="203" y="95"/>
                    </a:cubicBezTo>
                    <a:cubicBezTo>
                      <a:pt x="304" y="110"/>
                      <a:pt x="304" y="110"/>
                      <a:pt x="304" y="110"/>
                    </a:cubicBezTo>
                    <a:cubicBezTo>
                      <a:pt x="232" y="185"/>
                      <a:pt x="232" y="185"/>
                      <a:pt x="232" y="185"/>
                    </a:cubicBezTo>
                    <a:cubicBezTo>
                      <a:pt x="248" y="287"/>
                      <a:pt x="248" y="287"/>
                      <a:pt x="248" y="287"/>
                    </a:cubicBezTo>
                    <a:cubicBezTo>
                      <a:pt x="154" y="244"/>
                      <a:pt x="154" y="244"/>
                      <a:pt x="154" y="244"/>
                    </a:cubicBezTo>
                    <a:cubicBezTo>
                      <a:pt x="59" y="288"/>
                      <a:pt x="59" y="288"/>
                      <a:pt x="59" y="288"/>
                    </a:cubicBezTo>
                    <a:cubicBezTo>
                      <a:pt x="74" y="186"/>
                      <a:pt x="74" y="186"/>
                      <a:pt x="74" y="186"/>
                    </a:cubicBezTo>
                    <a:cubicBezTo>
                      <a:pt x="0" y="109"/>
                      <a:pt x="0" y="109"/>
                      <a:pt x="0" y="109"/>
                    </a:cubicBezTo>
                    <a:lnTo>
                      <a:pt x="104" y="95"/>
                    </a:lnTo>
                    <a:close/>
                    <a:moveTo>
                      <a:pt x="152" y="177"/>
                    </a:moveTo>
                    <a:cubicBezTo>
                      <a:pt x="171" y="177"/>
                      <a:pt x="186" y="162"/>
                      <a:pt x="186" y="144"/>
                    </a:cubicBezTo>
                    <a:cubicBezTo>
                      <a:pt x="186" y="125"/>
                      <a:pt x="171" y="110"/>
                      <a:pt x="152" y="110"/>
                    </a:cubicBezTo>
                    <a:cubicBezTo>
                      <a:pt x="134" y="110"/>
                      <a:pt x="119" y="125"/>
                      <a:pt x="119" y="144"/>
                    </a:cubicBezTo>
                    <a:cubicBezTo>
                      <a:pt x="119" y="162"/>
                      <a:pt x="134" y="177"/>
                      <a:pt x="152" y="177"/>
                    </a:cubicBezTo>
                    <a:close/>
                    <a:moveTo>
                      <a:pt x="205" y="230"/>
                    </a:moveTo>
                    <a:cubicBezTo>
                      <a:pt x="205" y="201"/>
                      <a:pt x="182" y="178"/>
                      <a:pt x="153" y="178"/>
                    </a:cubicBezTo>
                    <a:cubicBezTo>
                      <a:pt x="125" y="178"/>
                      <a:pt x="101" y="201"/>
                      <a:pt x="101" y="230"/>
                    </a:cubicBezTo>
                  </a:path>
                </a:pathLst>
              </a:custGeom>
              <a:noFill/>
              <a:ln w="15875"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129">
              <a:extLst>
                <a:ext uri="{FF2B5EF4-FFF2-40B4-BE49-F238E27FC236}">
                  <a16:creationId xmlns:a16="http://schemas.microsoft.com/office/drawing/2014/main" id="{E40E00A2-F27F-4E9A-84EE-7995894B4577}"/>
                </a:ext>
              </a:extLst>
            </p:cNvPr>
            <p:cNvGrpSpPr/>
            <p:nvPr/>
          </p:nvGrpSpPr>
          <p:grpSpPr>
            <a:xfrm>
              <a:off x="8999891" y="2349161"/>
              <a:ext cx="1913132" cy="3965863"/>
              <a:chOff x="8999891" y="2349161"/>
              <a:chExt cx="1913132" cy="3965863"/>
            </a:xfrm>
          </p:grpSpPr>
          <p:grpSp>
            <p:nvGrpSpPr>
              <p:cNvPr id="39" name="Group 38">
                <a:extLst>
                  <a:ext uri="{FF2B5EF4-FFF2-40B4-BE49-F238E27FC236}">
                    <a16:creationId xmlns:a16="http://schemas.microsoft.com/office/drawing/2014/main" id="{91B7D418-0FBD-45DC-BC6B-8299DE3E50E8}"/>
                  </a:ext>
                </a:extLst>
              </p:cNvPr>
              <p:cNvGrpSpPr/>
              <p:nvPr/>
            </p:nvGrpSpPr>
            <p:grpSpPr>
              <a:xfrm>
                <a:off x="8999891" y="2349161"/>
                <a:ext cx="1913132" cy="3965863"/>
                <a:chOff x="8648689" y="2349161"/>
                <a:chExt cx="1913132" cy="3965863"/>
              </a:xfrm>
            </p:grpSpPr>
            <p:grpSp>
              <p:nvGrpSpPr>
                <p:cNvPr id="38" name="Group 37">
                  <a:extLst>
                    <a:ext uri="{FF2B5EF4-FFF2-40B4-BE49-F238E27FC236}">
                      <a16:creationId xmlns:a16="http://schemas.microsoft.com/office/drawing/2014/main" id="{10BA5B5C-EBC7-4A60-B69A-FAC6ABDEF1B7}"/>
                    </a:ext>
                  </a:extLst>
                </p:cNvPr>
                <p:cNvGrpSpPr/>
                <p:nvPr/>
              </p:nvGrpSpPr>
              <p:grpSpPr>
                <a:xfrm>
                  <a:off x="8648689" y="4339714"/>
                  <a:ext cx="1913132" cy="1975310"/>
                  <a:chOff x="8648689" y="4339714"/>
                  <a:chExt cx="1913132" cy="1975310"/>
                </a:xfrm>
              </p:grpSpPr>
              <p:grpSp>
                <p:nvGrpSpPr>
                  <p:cNvPr id="21" name="Group 20">
                    <a:extLst>
                      <a:ext uri="{FF2B5EF4-FFF2-40B4-BE49-F238E27FC236}">
                        <a16:creationId xmlns:a16="http://schemas.microsoft.com/office/drawing/2014/main" id="{5142FA94-324D-464E-8661-2227A4DC8159}"/>
                      </a:ext>
                    </a:extLst>
                  </p:cNvPr>
                  <p:cNvGrpSpPr/>
                  <p:nvPr/>
                </p:nvGrpSpPr>
                <p:grpSpPr>
                  <a:xfrm>
                    <a:off x="8648689" y="5603596"/>
                    <a:ext cx="1913132" cy="711428"/>
                    <a:chOff x="8915289" y="5293360"/>
                    <a:chExt cx="1913132" cy="711428"/>
                  </a:xfrm>
                </p:grpSpPr>
                <p:sp>
                  <p:nvSpPr>
                    <p:cNvPr id="70" name="TextBox 69">
                      <a:extLst>
                        <a:ext uri="{FF2B5EF4-FFF2-40B4-BE49-F238E27FC236}">
                          <a16:creationId xmlns:a16="http://schemas.microsoft.com/office/drawing/2014/main" id="{6E5DBA94-E6D0-4FFC-BB2F-BFCDD9C63C7A}"/>
                        </a:ext>
                      </a:extLst>
                    </p:cNvPr>
                    <p:cNvSpPr txBox="1"/>
                    <p:nvPr/>
                  </p:nvSpPr>
                  <p:spPr>
                    <a:xfrm>
                      <a:off x="9031874" y="5372075"/>
                      <a:ext cx="1679962" cy="553998"/>
                    </a:xfrm>
                    <a:prstGeom prst="rect">
                      <a:avLst/>
                    </a:prstGeom>
                    <a:noFill/>
                  </p:spPr>
                  <p:txBody>
                    <a:bodyPr wrap="square" lIns="0" tIns="0" rIns="0" bIns="0" rtlCol="0" anchor="ctr">
                      <a:spAutoFit/>
                    </a:bodyPr>
                    <a:lstStyle/>
                    <a:p>
                      <a:pPr algn="ctr"/>
                      <a:r>
                        <a:rPr lang="en-US" sz="1200" dirty="0">
                          <a:solidFill>
                            <a:srgbClr val="000000"/>
                          </a:solidFill>
                          <a:latin typeface="Segoe UI Semilight" panose="020B0402040204020203" pitchFamily="34" charset="0"/>
                          <a:cs typeface="Segoe UI Semilight" panose="020B0402040204020203" pitchFamily="34" charset="0"/>
                        </a:rPr>
                        <a:t>Advance your digital estate by </a:t>
                      </a:r>
                      <a:r>
                        <a:rPr lang="en-US" sz="1200" dirty="0">
                          <a:solidFill>
                            <a:srgbClr val="008575"/>
                          </a:solidFill>
                          <a:latin typeface="+mj-lt"/>
                          <a:cs typeface="Segoe UI Semilight" panose="020B0402040204020203" pitchFamily="34" charset="0"/>
                        </a:rPr>
                        <a:t>transitioning all IT to the cloud</a:t>
                      </a:r>
                    </a:p>
                  </p:txBody>
                </p:sp>
                <p:sp>
                  <p:nvSpPr>
                    <p:cNvPr id="41" name="Double Bracket 40">
                      <a:extLst>
                        <a:ext uri="{FF2B5EF4-FFF2-40B4-BE49-F238E27FC236}">
                          <a16:creationId xmlns:a16="http://schemas.microsoft.com/office/drawing/2014/main" id="{424C0196-73DD-4C79-AC7E-54A5CE9702CF}"/>
                        </a:ext>
                      </a:extLst>
                    </p:cNvPr>
                    <p:cNvSpPr/>
                    <p:nvPr/>
                  </p:nvSpPr>
                  <p:spPr>
                    <a:xfrm>
                      <a:off x="8915289" y="5293360"/>
                      <a:ext cx="1913132" cy="711428"/>
                    </a:xfrm>
                    <a:prstGeom prst="bracketPair">
                      <a:avLst/>
                    </a:prstGeom>
                    <a:ln>
                      <a:solidFill>
                        <a:srgbClr val="008575"/>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102" name="Group 101">
                    <a:extLst>
                      <a:ext uri="{FF2B5EF4-FFF2-40B4-BE49-F238E27FC236}">
                        <a16:creationId xmlns:a16="http://schemas.microsoft.com/office/drawing/2014/main" id="{8048F4B8-6D0F-4D8B-9EBE-A612A53454A1}"/>
                      </a:ext>
                    </a:extLst>
                  </p:cNvPr>
                  <p:cNvGrpSpPr/>
                  <p:nvPr/>
                </p:nvGrpSpPr>
                <p:grpSpPr>
                  <a:xfrm>
                    <a:off x="9084641" y="4339714"/>
                    <a:ext cx="1041228" cy="1248637"/>
                    <a:chOff x="5503505" y="4239459"/>
                    <a:chExt cx="1041228" cy="1248637"/>
                  </a:xfrm>
                </p:grpSpPr>
                <p:grpSp>
                  <p:nvGrpSpPr>
                    <p:cNvPr id="103" name="Group 102">
                      <a:extLst>
                        <a:ext uri="{FF2B5EF4-FFF2-40B4-BE49-F238E27FC236}">
                          <a16:creationId xmlns:a16="http://schemas.microsoft.com/office/drawing/2014/main" id="{C4E1E623-6A6A-40F3-B75B-09CD94902EB8}"/>
                        </a:ext>
                      </a:extLst>
                    </p:cNvPr>
                    <p:cNvGrpSpPr/>
                    <p:nvPr/>
                  </p:nvGrpSpPr>
                  <p:grpSpPr>
                    <a:xfrm>
                      <a:off x="5503505" y="4239459"/>
                      <a:ext cx="1041228" cy="1044254"/>
                      <a:chOff x="5503505" y="4239459"/>
                      <a:chExt cx="1041228" cy="1044254"/>
                    </a:xfrm>
                  </p:grpSpPr>
                  <p:sp>
                    <p:nvSpPr>
                      <p:cNvPr id="105" name="TextBox 104">
                        <a:extLst>
                          <a:ext uri="{FF2B5EF4-FFF2-40B4-BE49-F238E27FC236}">
                            <a16:creationId xmlns:a16="http://schemas.microsoft.com/office/drawing/2014/main" id="{55DE9564-6E1E-41A7-A728-364C1DA026B6}"/>
                          </a:ext>
                        </a:extLst>
                      </p:cNvPr>
                      <p:cNvSpPr txBox="1"/>
                      <p:nvPr/>
                    </p:nvSpPr>
                    <p:spPr>
                      <a:xfrm>
                        <a:off x="5503505" y="4239459"/>
                        <a:ext cx="1041228" cy="1044254"/>
                      </a:xfrm>
                      <a:prstGeom prst="ellipse">
                        <a:avLst/>
                      </a:prstGeom>
                      <a:solidFill>
                        <a:srgbClr val="E6E6E6"/>
                      </a:solidFill>
                      <a:ln>
                        <a:noFill/>
                      </a:ln>
                      <a:effectLst/>
                    </p:spPr>
                    <p:txBody>
                      <a:bodyPr wrap="square" lIns="182880" tIns="182880" rIns="182880" bIns="182880" rtlCol="0">
                        <a:noAutofit/>
                      </a:bodyPr>
                      <a:lstStyle/>
                      <a:p>
                        <a:endParaRPr lang="en-US" sz="1400"/>
                      </a:p>
                    </p:txBody>
                  </p:sp>
                  <p:sp>
                    <p:nvSpPr>
                      <p:cNvPr id="106" name="TextBox 105">
                        <a:extLst>
                          <a:ext uri="{FF2B5EF4-FFF2-40B4-BE49-F238E27FC236}">
                            <a16:creationId xmlns:a16="http://schemas.microsoft.com/office/drawing/2014/main" id="{AA1978D4-E28C-43A5-827F-B5095F69BCCD}"/>
                          </a:ext>
                        </a:extLst>
                      </p:cNvPr>
                      <p:cNvSpPr txBox="1"/>
                      <p:nvPr/>
                    </p:nvSpPr>
                    <p:spPr>
                      <a:xfrm>
                        <a:off x="5595596" y="4331818"/>
                        <a:ext cx="857046" cy="859536"/>
                      </a:xfrm>
                      <a:prstGeom prst="ellipse">
                        <a:avLst/>
                      </a:prstGeom>
                      <a:solidFill>
                        <a:srgbClr val="008575"/>
                      </a:solidFill>
                      <a:ln>
                        <a:noFill/>
                      </a:ln>
                      <a:effectLst/>
                    </p:spPr>
                    <p:txBody>
                      <a:bodyPr wrap="square" lIns="182880" tIns="182880" rIns="182880" bIns="182880" rtlCol="0">
                        <a:noAutofit/>
                      </a:bodyPr>
                      <a:lstStyle/>
                      <a:p>
                        <a:endParaRPr lang="en-US" sz="1400"/>
                      </a:p>
                    </p:txBody>
                  </p:sp>
                </p:grpSp>
                <p:sp>
                  <p:nvSpPr>
                    <p:cNvPr id="104" name="Isosceles Triangle 103">
                      <a:extLst>
                        <a:ext uri="{FF2B5EF4-FFF2-40B4-BE49-F238E27FC236}">
                          <a16:creationId xmlns:a16="http://schemas.microsoft.com/office/drawing/2014/main" id="{F77B2A44-23C6-4EB5-84BB-C1DCF830DE55}"/>
                        </a:ext>
                      </a:extLst>
                    </p:cNvPr>
                    <p:cNvSpPr/>
                    <p:nvPr/>
                  </p:nvSpPr>
                  <p:spPr bwMode="auto">
                    <a:xfrm rot="10800000">
                      <a:off x="5925695" y="5318398"/>
                      <a:ext cx="196850" cy="169698"/>
                    </a:xfrm>
                    <a:prstGeom prst="triangle">
                      <a:avLst/>
                    </a:prstGeom>
                    <a:solidFill>
                      <a:srgbClr val="E6E6E6"/>
                    </a:solidFill>
                    <a:ln>
                      <a:noFill/>
                      <a:headEnd type="none" w="med" len="med"/>
                      <a:tailEnd type="none" w="med" len="med"/>
                    </a:ln>
                    <a:effectLst>
                      <a:innerShdw blurRad="114300">
                        <a:prstClr val="black">
                          <a:alpha val="5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grpSp>
            <p:grpSp>
              <p:nvGrpSpPr>
                <p:cNvPr id="37" name="Group 36">
                  <a:extLst>
                    <a:ext uri="{FF2B5EF4-FFF2-40B4-BE49-F238E27FC236}">
                      <a16:creationId xmlns:a16="http://schemas.microsoft.com/office/drawing/2014/main" id="{CB3E1A74-6F13-4FD2-A88A-B116B0A6B614}"/>
                    </a:ext>
                  </a:extLst>
                </p:cNvPr>
                <p:cNvGrpSpPr/>
                <p:nvPr/>
              </p:nvGrpSpPr>
              <p:grpSpPr>
                <a:xfrm>
                  <a:off x="8712936" y="2349161"/>
                  <a:ext cx="1784638" cy="1975309"/>
                  <a:chOff x="8712936" y="2349161"/>
                  <a:chExt cx="1784638" cy="1975309"/>
                </a:xfrm>
              </p:grpSpPr>
              <p:grpSp>
                <p:nvGrpSpPr>
                  <p:cNvPr id="18" name="Group 17">
                    <a:extLst>
                      <a:ext uri="{FF2B5EF4-FFF2-40B4-BE49-F238E27FC236}">
                        <a16:creationId xmlns:a16="http://schemas.microsoft.com/office/drawing/2014/main" id="{E49E246C-A7F5-4AE6-902E-95725DA30942}"/>
                      </a:ext>
                    </a:extLst>
                  </p:cNvPr>
                  <p:cNvGrpSpPr/>
                  <p:nvPr/>
                </p:nvGrpSpPr>
                <p:grpSpPr>
                  <a:xfrm>
                    <a:off x="8712936" y="3613042"/>
                    <a:ext cx="1784638" cy="711428"/>
                    <a:chOff x="8382089" y="3404563"/>
                    <a:chExt cx="1784638" cy="711428"/>
                  </a:xfrm>
                </p:grpSpPr>
                <p:sp>
                  <p:nvSpPr>
                    <p:cNvPr id="65" name="TextBox 64">
                      <a:extLst>
                        <a:ext uri="{FF2B5EF4-FFF2-40B4-BE49-F238E27FC236}">
                          <a16:creationId xmlns:a16="http://schemas.microsoft.com/office/drawing/2014/main" id="{1767EB40-B452-4FE8-9F36-064EE99DADB2}"/>
                        </a:ext>
                      </a:extLst>
                    </p:cNvPr>
                    <p:cNvSpPr txBox="1"/>
                    <p:nvPr/>
                  </p:nvSpPr>
                  <p:spPr>
                    <a:xfrm>
                      <a:off x="8440170" y="3483278"/>
                      <a:ext cx="1668476" cy="553998"/>
                    </a:xfrm>
                    <a:prstGeom prst="rect">
                      <a:avLst/>
                    </a:prstGeom>
                    <a:noFill/>
                  </p:spPr>
                  <p:txBody>
                    <a:bodyPr wrap="square" lIns="0" tIns="0" rIns="0" bIns="0" rtlCol="0" anchor="ctr">
                      <a:spAutoFit/>
                    </a:bodyPr>
                    <a:lstStyle/>
                    <a:p>
                      <a:pPr algn="ctr"/>
                      <a:r>
                        <a:rPr lang="en-US" sz="1200" dirty="0">
                          <a:solidFill>
                            <a:srgbClr val="000000"/>
                          </a:solidFill>
                          <a:latin typeface="Segoe UI Semilight" panose="020B0402040204020203" pitchFamily="34" charset="0"/>
                          <a:cs typeface="Segoe UI Semilight" panose="020B0402040204020203" pitchFamily="34" charset="0"/>
                        </a:rPr>
                        <a:t>Drive better decision making through </a:t>
                      </a:r>
                      <a:r>
                        <a:rPr lang="en-US" sz="1200" dirty="0">
                          <a:solidFill>
                            <a:srgbClr val="008575"/>
                          </a:solidFill>
                          <a:latin typeface="+mj-lt"/>
                          <a:cs typeface="Segoe UI Semilight" panose="020B0402040204020203" pitchFamily="34" charset="0"/>
                        </a:rPr>
                        <a:t>business insights</a:t>
                      </a:r>
                    </a:p>
                  </p:txBody>
                </p:sp>
                <p:sp>
                  <p:nvSpPr>
                    <p:cNvPr id="45" name="Double Bracket 44">
                      <a:extLst>
                        <a:ext uri="{FF2B5EF4-FFF2-40B4-BE49-F238E27FC236}">
                          <a16:creationId xmlns:a16="http://schemas.microsoft.com/office/drawing/2014/main" id="{B02A24D1-758B-45A7-BE5B-E31583780116}"/>
                        </a:ext>
                      </a:extLst>
                    </p:cNvPr>
                    <p:cNvSpPr/>
                    <p:nvPr/>
                  </p:nvSpPr>
                  <p:spPr>
                    <a:xfrm>
                      <a:off x="8382089" y="3404563"/>
                      <a:ext cx="1784638" cy="711428"/>
                    </a:xfrm>
                    <a:prstGeom prst="bracketPair">
                      <a:avLst/>
                    </a:prstGeom>
                    <a:ln>
                      <a:solidFill>
                        <a:srgbClr val="008575"/>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107" name="Group 106">
                    <a:extLst>
                      <a:ext uri="{FF2B5EF4-FFF2-40B4-BE49-F238E27FC236}">
                        <a16:creationId xmlns:a16="http://schemas.microsoft.com/office/drawing/2014/main" id="{E9170FA8-8653-47A5-BD91-BEFA20010B5A}"/>
                      </a:ext>
                    </a:extLst>
                  </p:cNvPr>
                  <p:cNvGrpSpPr/>
                  <p:nvPr/>
                </p:nvGrpSpPr>
                <p:grpSpPr>
                  <a:xfrm>
                    <a:off x="9084641" y="2349161"/>
                    <a:ext cx="1041228" cy="1248637"/>
                    <a:chOff x="5503505" y="4239459"/>
                    <a:chExt cx="1041228" cy="1248637"/>
                  </a:xfrm>
                </p:grpSpPr>
                <p:grpSp>
                  <p:nvGrpSpPr>
                    <p:cNvPr id="108" name="Group 107">
                      <a:extLst>
                        <a:ext uri="{FF2B5EF4-FFF2-40B4-BE49-F238E27FC236}">
                          <a16:creationId xmlns:a16="http://schemas.microsoft.com/office/drawing/2014/main" id="{BDE77935-4BFE-48AA-9913-69137F1C6ED6}"/>
                        </a:ext>
                      </a:extLst>
                    </p:cNvPr>
                    <p:cNvGrpSpPr/>
                    <p:nvPr/>
                  </p:nvGrpSpPr>
                  <p:grpSpPr>
                    <a:xfrm>
                      <a:off x="5503505" y="4239459"/>
                      <a:ext cx="1041228" cy="1044254"/>
                      <a:chOff x="5503505" y="4239459"/>
                      <a:chExt cx="1041228" cy="1044254"/>
                    </a:xfrm>
                  </p:grpSpPr>
                  <p:sp>
                    <p:nvSpPr>
                      <p:cNvPr id="110" name="TextBox 109">
                        <a:extLst>
                          <a:ext uri="{FF2B5EF4-FFF2-40B4-BE49-F238E27FC236}">
                            <a16:creationId xmlns:a16="http://schemas.microsoft.com/office/drawing/2014/main" id="{6000D5FC-F97A-4BA4-A211-0781B596548D}"/>
                          </a:ext>
                        </a:extLst>
                      </p:cNvPr>
                      <p:cNvSpPr txBox="1"/>
                      <p:nvPr/>
                    </p:nvSpPr>
                    <p:spPr>
                      <a:xfrm>
                        <a:off x="5503505" y="4239459"/>
                        <a:ext cx="1041228" cy="1044254"/>
                      </a:xfrm>
                      <a:prstGeom prst="ellipse">
                        <a:avLst/>
                      </a:prstGeom>
                      <a:solidFill>
                        <a:srgbClr val="E6E6E6"/>
                      </a:solidFill>
                      <a:ln>
                        <a:noFill/>
                      </a:ln>
                      <a:effectLst/>
                    </p:spPr>
                    <p:txBody>
                      <a:bodyPr wrap="square" lIns="182880" tIns="182880" rIns="182880" bIns="182880" rtlCol="0">
                        <a:noAutofit/>
                      </a:bodyPr>
                      <a:lstStyle/>
                      <a:p>
                        <a:endParaRPr lang="en-US" sz="1400"/>
                      </a:p>
                    </p:txBody>
                  </p:sp>
                  <p:sp>
                    <p:nvSpPr>
                      <p:cNvPr id="111" name="TextBox 110">
                        <a:extLst>
                          <a:ext uri="{FF2B5EF4-FFF2-40B4-BE49-F238E27FC236}">
                            <a16:creationId xmlns:a16="http://schemas.microsoft.com/office/drawing/2014/main" id="{05BC1887-05FB-4A36-9DA4-E024CBA56ACC}"/>
                          </a:ext>
                        </a:extLst>
                      </p:cNvPr>
                      <p:cNvSpPr txBox="1"/>
                      <p:nvPr/>
                    </p:nvSpPr>
                    <p:spPr>
                      <a:xfrm>
                        <a:off x="5595596" y="4331818"/>
                        <a:ext cx="857046" cy="859536"/>
                      </a:xfrm>
                      <a:prstGeom prst="ellipse">
                        <a:avLst/>
                      </a:prstGeom>
                      <a:solidFill>
                        <a:srgbClr val="008575"/>
                      </a:solidFill>
                      <a:ln>
                        <a:noFill/>
                      </a:ln>
                      <a:effectLst/>
                    </p:spPr>
                    <p:txBody>
                      <a:bodyPr wrap="square" lIns="182880" tIns="182880" rIns="182880" bIns="182880" rtlCol="0">
                        <a:noAutofit/>
                      </a:bodyPr>
                      <a:lstStyle/>
                      <a:p>
                        <a:endParaRPr lang="en-US" sz="1400"/>
                      </a:p>
                    </p:txBody>
                  </p:sp>
                </p:grpSp>
                <p:sp>
                  <p:nvSpPr>
                    <p:cNvPr id="109" name="Isosceles Triangle 108">
                      <a:extLst>
                        <a:ext uri="{FF2B5EF4-FFF2-40B4-BE49-F238E27FC236}">
                          <a16:creationId xmlns:a16="http://schemas.microsoft.com/office/drawing/2014/main" id="{A33B394B-E39C-46D6-9228-BA85C3D4A59D}"/>
                        </a:ext>
                      </a:extLst>
                    </p:cNvPr>
                    <p:cNvSpPr/>
                    <p:nvPr/>
                  </p:nvSpPr>
                  <p:spPr bwMode="auto">
                    <a:xfrm rot="10800000">
                      <a:off x="5925695" y="5318398"/>
                      <a:ext cx="196850" cy="169698"/>
                    </a:xfrm>
                    <a:prstGeom prst="triangle">
                      <a:avLst/>
                    </a:prstGeom>
                    <a:solidFill>
                      <a:srgbClr val="E6E6E6"/>
                    </a:solidFill>
                    <a:ln>
                      <a:noFill/>
                      <a:headEnd type="none" w="med" len="med"/>
                      <a:tailEnd type="none" w="med" len="med"/>
                    </a:ln>
                    <a:effectLst>
                      <a:innerShdw blurRad="114300">
                        <a:prstClr val="black">
                          <a:alpha val="5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grpSp>
            </p:grpSp>
          </p:grpSp>
          <p:sp>
            <p:nvSpPr>
              <p:cNvPr id="128" name="cloud" title="Icon of a cloud">
                <a:extLst>
                  <a:ext uri="{FF2B5EF4-FFF2-40B4-BE49-F238E27FC236}">
                    <a16:creationId xmlns:a16="http://schemas.microsoft.com/office/drawing/2014/main" id="{178AAFB0-46C7-4215-9796-80A2079FDD90}"/>
                  </a:ext>
                </a:extLst>
              </p:cNvPr>
              <p:cNvSpPr>
                <a:spLocks noChangeAspect="1"/>
              </p:cNvSpPr>
              <p:nvPr/>
            </p:nvSpPr>
            <p:spPr bwMode="auto">
              <a:xfrm>
                <a:off x="9704997" y="4707391"/>
                <a:ext cx="502920" cy="320409"/>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5875"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129" name="building_1" title="Icon of two tall rectangular buildings of different heights">
                <a:extLst>
                  <a:ext uri="{FF2B5EF4-FFF2-40B4-BE49-F238E27FC236}">
                    <a16:creationId xmlns:a16="http://schemas.microsoft.com/office/drawing/2014/main" id="{BFA1D30F-BBAD-450B-BD93-2F27535B67DE}"/>
                  </a:ext>
                </a:extLst>
              </p:cNvPr>
              <p:cNvSpPr>
                <a:spLocks noChangeAspect="1" noEditPoints="1"/>
              </p:cNvSpPr>
              <p:nvPr/>
            </p:nvSpPr>
            <p:spPr bwMode="auto">
              <a:xfrm>
                <a:off x="9774320" y="2699812"/>
                <a:ext cx="364274" cy="365760"/>
              </a:xfrm>
              <a:custGeom>
                <a:avLst/>
                <a:gdLst>
                  <a:gd name="T0" fmla="*/ 140 w 245"/>
                  <a:gd name="T1" fmla="*/ 246 h 246"/>
                  <a:gd name="T2" fmla="*/ 245 w 245"/>
                  <a:gd name="T3" fmla="*/ 0 h 246"/>
                  <a:gd name="T4" fmla="*/ 105 w 245"/>
                  <a:gd name="T5" fmla="*/ 69 h 246"/>
                  <a:gd name="T6" fmla="*/ 0 w 245"/>
                  <a:gd name="T7" fmla="*/ 246 h 246"/>
                  <a:gd name="T8" fmla="*/ 105 w 245"/>
                  <a:gd name="T9" fmla="*/ 69 h 246"/>
                  <a:gd name="T10" fmla="*/ 58 w 245"/>
                  <a:gd name="T11" fmla="*/ 203 h 246"/>
                  <a:gd name="T12" fmla="*/ 45 w 245"/>
                  <a:gd name="T13" fmla="*/ 246 h 246"/>
                  <a:gd name="T14" fmla="*/ 198 w 245"/>
                  <a:gd name="T15" fmla="*/ 203 h 246"/>
                  <a:gd name="T16" fmla="*/ 185 w 245"/>
                  <a:gd name="T17" fmla="*/ 246 h 246"/>
                  <a:gd name="T18" fmla="*/ 179 w 245"/>
                  <a:gd name="T19" fmla="*/ 29 h 246"/>
                  <a:gd name="T20" fmla="*/ 172 w 245"/>
                  <a:gd name="T21" fmla="*/ 38 h 246"/>
                  <a:gd name="T22" fmla="*/ 179 w 245"/>
                  <a:gd name="T23" fmla="*/ 33 h 246"/>
                  <a:gd name="T24" fmla="*/ 214 w 245"/>
                  <a:gd name="T25" fmla="*/ 29 h 246"/>
                  <a:gd name="T26" fmla="*/ 206 w 245"/>
                  <a:gd name="T27" fmla="*/ 38 h 246"/>
                  <a:gd name="T28" fmla="*/ 214 w 245"/>
                  <a:gd name="T29" fmla="*/ 33 h 246"/>
                  <a:gd name="T30" fmla="*/ 179 w 245"/>
                  <a:gd name="T31" fmla="*/ 99 h 246"/>
                  <a:gd name="T32" fmla="*/ 172 w 245"/>
                  <a:gd name="T33" fmla="*/ 107 h 246"/>
                  <a:gd name="T34" fmla="*/ 179 w 245"/>
                  <a:gd name="T35" fmla="*/ 103 h 246"/>
                  <a:gd name="T36" fmla="*/ 214 w 245"/>
                  <a:gd name="T37" fmla="*/ 99 h 246"/>
                  <a:gd name="T38" fmla="*/ 206 w 245"/>
                  <a:gd name="T39" fmla="*/ 107 h 246"/>
                  <a:gd name="T40" fmla="*/ 214 w 245"/>
                  <a:gd name="T41" fmla="*/ 103 h 246"/>
                  <a:gd name="T42" fmla="*/ 179 w 245"/>
                  <a:gd name="T43" fmla="*/ 134 h 246"/>
                  <a:gd name="T44" fmla="*/ 172 w 245"/>
                  <a:gd name="T45" fmla="*/ 142 h 246"/>
                  <a:gd name="T46" fmla="*/ 179 w 245"/>
                  <a:gd name="T47" fmla="*/ 137 h 246"/>
                  <a:gd name="T48" fmla="*/ 214 w 245"/>
                  <a:gd name="T49" fmla="*/ 134 h 246"/>
                  <a:gd name="T50" fmla="*/ 206 w 245"/>
                  <a:gd name="T51" fmla="*/ 142 h 246"/>
                  <a:gd name="T52" fmla="*/ 214 w 245"/>
                  <a:gd name="T53" fmla="*/ 137 h 246"/>
                  <a:gd name="T54" fmla="*/ 179 w 245"/>
                  <a:gd name="T55" fmla="*/ 169 h 246"/>
                  <a:gd name="T56" fmla="*/ 172 w 245"/>
                  <a:gd name="T57" fmla="*/ 177 h 246"/>
                  <a:gd name="T58" fmla="*/ 179 w 245"/>
                  <a:gd name="T59" fmla="*/ 172 h 246"/>
                  <a:gd name="T60" fmla="*/ 214 w 245"/>
                  <a:gd name="T61" fmla="*/ 169 h 246"/>
                  <a:gd name="T62" fmla="*/ 206 w 245"/>
                  <a:gd name="T63" fmla="*/ 177 h 246"/>
                  <a:gd name="T64" fmla="*/ 214 w 245"/>
                  <a:gd name="T65" fmla="*/ 172 h 246"/>
                  <a:gd name="T66" fmla="*/ 179 w 245"/>
                  <a:gd name="T67" fmla="*/ 64 h 246"/>
                  <a:gd name="T68" fmla="*/ 172 w 245"/>
                  <a:gd name="T69" fmla="*/ 73 h 246"/>
                  <a:gd name="T70" fmla="*/ 179 w 245"/>
                  <a:gd name="T71" fmla="*/ 68 h 246"/>
                  <a:gd name="T72" fmla="*/ 214 w 245"/>
                  <a:gd name="T73" fmla="*/ 64 h 246"/>
                  <a:gd name="T74" fmla="*/ 206 w 245"/>
                  <a:gd name="T75" fmla="*/ 73 h 246"/>
                  <a:gd name="T76" fmla="*/ 214 w 245"/>
                  <a:gd name="T77" fmla="*/ 68 h 246"/>
                  <a:gd name="T78" fmla="*/ 39 w 245"/>
                  <a:gd name="T79" fmla="*/ 100 h 246"/>
                  <a:gd name="T80" fmla="*/ 31 w 245"/>
                  <a:gd name="T81" fmla="*/ 108 h 246"/>
                  <a:gd name="T82" fmla="*/ 39 w 245"/>
                  <a:gd name="T83" fmla="*/ 104 h 246"/>
                  <a:gd name="T84" fmla="*/ 74 w 245"/>
                  <a:gd name="T85" fmla="*/ 100 h 246"/>
                  <a:gd name="T86" fmla="*/ 66 w 245"/>
                  <a:gd name="T87" fmla="*/ 108 h 246"/>
                  <a:gd name="T88" fmla="*/ 74 w 245"/>
                  <a:gd name="T89" fmla="*/ 104 h 246"/>
                  <a:gd name="T90" fmla="*/ 39 w 245"/>
                  <a:gd name="T91" fmla="*/ 171 h 246"/>
                  <a:gd name="T92" fmla="*/ 31 w 245"/>
                  <a:gd name="T93" fmla="*/ 179 h 246"/>
                  <a:gd name="T94" fmla="*/ 39 w 245"/>
                  <a:gd name="T95" fmla="*/ 175 h 246"/>
                  <a:gd name="T96" fmla="*/ 74 w 245"/>
                  <a:gd name="T97" fmla="*/ 171 h 246"/>
                  <a:gd name="T98" fmla="*/ 66 w 245"/>
                  <a:gd name="T99" fmla="*/ 179 h 246"/>
                  <a:gd name="T100" fmla="*/ 74 w 245"/>
                  <a:gd name="T101" fmla="*/ 175 h 246"/>
                  <a:gd name="T102" fmla="*/ 39 w 245"/>
                  <a:gd name="T103" fmla="*/ 135 h 246"/>
                  <a:gd name="T104" fmla="*/ 31 w 245"/>
                  <a:gd name="T105" fmla="*/ 144 h 246"/>
                  <a:gd name="T106" fmla="*/ 39 w 245"/>
                  <a:gd name="T107" fmla="*/ 140 h 246"/>
                  <a:gd name="T108" fmla="*/ 74 w 245"/>
                  <a:gd name="T109" fmla="*/ 135 h 246"/>
                  <a:gd name="T110" fmla="*/ 66 w 245"/>
                  <a:gd name="T111" fmla="*/ 144 h 246"/>
                  <a:gd name="T112" fmla="*/ 74 w 245"/>
                  <a:gd name="T113" fmla="*/ 1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246">
                    <a:moveTo>
                      <a:pt x="245" y="246"/>
                    </a:moveTo>
                    <a:lnTo>
                      <a:pt x="140" y="246"/>
                    </a:lnTo>
                    <a:lnTo>
                      <a:pt x="140" y="0"/>
                    </a:lnTo>
                    <a:lnTo>
                      <a:pt x="245" y="0"/>
                    </a:lnTo>
                    <a:lnTo>
                      <a:pt x="245" y="246"/>
                    </a:lnTo>
                    <a:moveTo>
                      <a:pt x="105" y="69"/>
                    </a:moveTo>
                    <a:lnTo>
                      <a:pt x="0" y="69"/>
                    </a:lnTo>
                    <a:lnTo>
                      <a:pt x="0" y="246"/>
                    </a:lnTo>
                    <a:lnTo>
                      <a:pt x="105" y="246"/>
                    </a:lnTo>
                    <a:lnTo>
                      <a:pt x="105" y="69"/>
                    </a:lnTo>
                    <a:moveTo>
                      <a:pt x="58" y="246"/>
                    </a:moveTo>
                    <a:lnTo>
                      <a:pt x="58" y="203"/>
                    </a:lnTo>
                    <a:lnTo>
                      <a:pt x="45" y="203"/>
                    </a:lnTo>
                    <a:lnTo>
                      <a:pt x="45" y="246"/>
                    </a:lnTo>
                    <a:moveTo>
                      <a:pt x="198" y="246"/>
                    </a:moveTo>
                    <a:lnTo>
                      <a:pt x="198" y="203"/>
                    </a:lnTo>
                    <a:lnTo>
                      <a:pt x="185" y="203"/>
                    </a:lnTo>
                    <a:lnTo>
                      <a:pt x="185" y="246"/>
                    </a:lnTo>
                    <a:moveTo>
                      <a:pt x="179" y="33"/>
                    </a:moveTo>
                    <a:lnTo>
                      <a:pt x="179" y="29"/>
                    </a:lnTo>
                    <a:lnTo>
                      <a:pt x="172" y="29"/>
                    </a:lnTo>
                    <a:lnTo>
                      <a:pt x="172" y="38"/>
                    </a:lnTo>
                    <a:lnTo>
                      <a:pt x="179" y="38"/>
                    </a:lnTo>
                    <a:lnTo>
                      <a:pt x="179" y="33"/>
                    </a:lnTo>
                    <a:moveTo>
                      <a:pt x="214" y="33"/>
                    </a:moveTo>
                    <a:lnTo>
                      <a:pt x="214" y="29"/>
                    </a:lnTo>
                    <a:lnTo>
                      <a:pt x="206" y="29"/>
                    </a:lnTo>
                    <a:lnTo>
                      <a:pt x="206" y="38"/>
                    </a:lnTo>
                    <a:lnTo>
                      <a:pt x="214" y="38"/>
                    </a:lnTo>
                    <a:lnTo>
                      <a:pt x="214" y="33"/>
                    </a:lnTo>
                    <a:moveTo>
                      <a:pt x="179" y="103"/>
                    </a:moveTo>
                    <a:lnTo>
                      <a:pt x="179" y="99"/>
                    </a:lnTo>
                    <a:lnTo>
                      <a:pt x="172" y="99"/>
                    </a:lnTo>
                    <a:lnTo>
                      <a:pt x="172" y="107"/>
                    </a:lnTo>
                    <a:lnTo>
                      <a:pt x="179" y="107"/>
                    </a:lnTo>
                    <a:lnTo>
                      <a:pt x="179" y="103"/>
                    </a:lnTo>
                    <a:moveTo>
                      <a:pt x="214" y="103"/>
                    </a:moveTo>
                    <a:lnTo>
                      <a:pt x="214" y="99"/>
                    </a:lnTo>
                    <a:lnTo>
                      <a:pt x="206" y="99"/>
                    </a:lnTo>
                    <a:lnTo>
                      <a:pt x="206" y="107"/>
                    </a:lnTo>
                    <a:lnTo>
                      <a:pt x="214" y="107"/>
                    </a:lnTo>
                    <a:lnTo>
                      <a:pt x="214" y="103"/>
                    </a:lnTo>
                    <a:moveTo>
                      <a:pt x="179" y="137"/>
                    </a:moveTo>
                    <a:lnTo>
                      <a:pt x="179" y="134"/>
                    </a:lnTo>
                    <a:lnTo>
                      <a:pt x="172" y="134"/>
                    </a:lnTo>
                    <a:lnTo>
                      <a:pt x="172" y="142"/>
                    </a:lnTo>
                    <a:lnTo>
                      <a:pt x="179" y="142"/>
                    </a:lnTo>
                    <a:lnTo>
                      <a:pt x="179" y="137"/>
                    </a:lnTo>
                    <a:moveTo>
                      <a:pt x="214" y="137"/>
                    </a:moveTo>
                    <a:lnTo>
                      <a:pt x="214" y="134"/>
                    </a:lnTo>
                    <a:lnTo>
                      <a:pt x="206" y="134"/>
                    </a:lnTo>
                    <a:lnTo>
                      <a:pt x="206" y="142"/>
                    </a:lnTo>
                    <a:lnTo>
                      <a:pt x="214" y="142"/>
                    </a:lnTo>
                    <a:lnTo>
                      <a:pt x="214" y="137"/>
                    </a:lnTo>
                    <a:moveTo>
                      <a:pt x="179" y="172"/>
                    </a:moveTo>
                    <a:lnTo>
                      <a:pt x="179" y="169"/>
                    </a:lnTo>
                    <a:lnTo>
                      <a:pt x="172" y="169"/>
                    </a:lnTo>
                    <a:lnTo>
                      <a:pt x="172" y="177"/>
                    </a:lnTo>
                    <a:lnTo>
                      <a:pt x="179" y="177"/>
                    </a:lnTo>
                    <a:lnTo>
                      <a:pt x="179" y="172"/>
                    </a:lnTo>
                    <a:moveTo>
                      <a:pt x="214" y="172"/>
                    </a:moveTo>
                    <a:lnTo>
                      <a:pt x="214" y="169"/>
                    </a:lnTo>
                    <a:lnTo>
                      <a:pt x="206" y="169"/>
                    </a:lnTo>
                    <a:lnTo>
                      <a:pt x="206" y="177"/>
                    </a:lnTo>
                    <a:lnTo>
                      <a:pt x="214" y="177"/>
                    </a:lnTo>
                    <a:lnTo>
                      <a:pt x="214" y="172"/>
                    </a:lnTo>
                    <a:moveTo>
                      <a:pt x="179" y="68"/>
                    </a:moveTo>
                    <a:lnTo>
                      <a:pt x="179" y="64"/>
                    </a:lnTo>
                    <a:lnTo>
                      <a:pt x="172" y="64"/>
                    </a:lnTo>
                    <a:lnTo>
                      <a:pt x="172" y="73"/>
                    </a:lnTo>
                    <a:lnTo>
                      <a:pt x="179" y="73"/>
                    </a:lnTo>
                    <a:lnTo>
                      <a:pt x="179" y="68"/>
                    </a:lnTo>
                    <a:moveTo>
                      <a:pt x="214" y="68"/>
                    </a:moveTo>
                    <a:lnTo>
                      <a:pt x="214" y="64"/>
                    </a:lnTo>
                    <a:lnTo>
                      <a:pt x="206" y="64"/>
                    </a:lnTo>
                    <a:lnTo>
                      <a:pt x="206" y="73"/>
                    </a:lnTo>
                    <a:lnTo>
                      <a:pt x="214" y="73"/>
                    </a:lnTo>
                    <a:lnTo>
                      <a:pt x="214" y="68"/>
                    </a:lnTo>
                    <a:moveTo>
                      <a:pt x="39" y="104"/>
                    </a:moveTo>
                    <a:lnTo>
                      <a:pt x="39" y="100"/>
                    </a:lnTo>
                    <a:lnTo>
                      <a:pt x="31" y="100"/>
                    </a:lnTo>
                    <a:lnTo>
                      <a:pt x="31" y="108"/>
                    </a:lnTo>
                    <a:lnTo>
                      <a:pt x="39" y="108"/>
                    </a:lnTo>
                    <a:lnTo>
                      <a:pt x="39" y="104"/>
                    </a:lnTo>
                    <a:moveTo>
                      <a:pt x="74" y="104"/>
                    </a:moveTo>
                    <a:lnTo>
                      <a:pt x="74" y="100"/>
                    </a:lnTo>
                    <a:lnTo>
                      <a:pt x="66" y="100"/>
                    </a:lnTo>
                    <a:lnTo>
                      <a:pt x="66" y="108"/>
                    </a:lnTo>
                    <a:lnTo>
                      <a:pt x="74" y="108"/>
                    </a:lnTo>
                    <a:lnTo>
                      <a:pt x="74" y="104"/>
                    </a:lnTo>
                    <a:moveTo>
                      <a:pt x="39" y="175"/>
                    </a:moveTo>
                    <a:lnTo>
                      <a:pt x="39" y="171"/>
                    </a:lnTo>
                    <a:lnTo>
                      <a:pt x="31" y="171"/>
                    </a:lnTo>
                    <a:lnTo>
                      <a:pt x="31" y="179"/>
                    </a:lnTo>
                    <a:lnTo>
                      <a:pt x="39" y="179"/>
                    </a:lnTo>
                    <a:lnTo>
                      <a:pt x="39" y="175"/>
                    </a:lnTo>
                    <a:moveTo>
                      <a:pt x="74" y="175"/>
                    </a:moveTo>
                    <a:lnTo>
                      <a:pt x="74" y="171"/>
                    </a:lnTo>
                    <a:lnTo>
                      <a:pt x="66" y="171"/>
                    </a:lnTo>
                    <a:lnTo>
                      <a:pt x="66" y="179"/>
                    </a:lnTo>
                    <a:lnTo>
                      <a:pt x="74" y="179"/>
                    </a:lnTo>
                    <a:lnTo>
                      <a:pt x="74" y="175"/>
                    </a:lnTo>
                    <a:moveTo>
                      <a:pt x="39" y="140"/>
                    </a:moveTo>
                    <a:lnTo>
                      <a:pt x="39" y="135"/>
                    </a:lnTo>
                    <a:lnTo>
                      <a:pt x="31" y="135"/>
                    </a:lnTo>
                    <a:lnTo>
                      <a:pt x="31" y="144"/>
                    </a:lnTo>
                    <a:lnTo>
                      <a:pt x="39" y="144"/>
                    </a:lnTo>
                    <a:lnTo>
                      <a:pt x="39" y="140"/>
                    </a:lnTo>
                    <a:moveTo>
                      <a:pt x="74" y="140"/>
                    </a:moveTo>
                    <a:lnTo>
                      <a:pt x="74" y="135"/>
                    </a:lnTo>
                    <a:lnTo>
                      <a:pt x="66" y="135"/>
                    </a:lnTo>
                    <a:lnTo>
                      <a:pt x="66" y="144"/>
                    </a:lnTo>
                    <a:lnTo>
                      <a:pt x="74" y="144"/>
                    </a:lnTo>
                    <a:lnTo>
                      <a:pt x="74" y="140"/>
                    </a:lnTo>
                  </a:path>
                </a:pathLst>
              </a:custGeom>
              <a:noFill/>
              <a:ln w="15875"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grpSp>
      </p:grpSp>
    </p:spTree>
    <p:extLst>
      <p:ext uri="{BB962C8B-B14F-4D97-AF65-F5344CB8AC3E}">
        <p14:creationId xmlns:p14="http://schemas.microsoft.com/office/powerpoint/2010/main" val="304279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100000" fill="hold" grpId="1" nodeType="withEffect">
                                  <p:stCondLst>
                                    <p:cond delay="0"/>
                                  </p:stCondLst>
                                  <p:childTnLst>
                                    <p:animMotion origin="layout" path="M -2.91667E-6 -3.7037E-6 L -2.91667E-6 0.01899 " pathEditMode="relative" rAng="0" ptsTypes="AA">
                                      <p:cBhvr>
                                        <p:cTn id="9" dur="700" spd="-100000" fill="hold"/>
                                        <p:tgtEl>
                                          <p:spTgt spid="2"/>
                                        </p:tgtEl>
                                        <p:attrNameLst>
                                          <p:attrName>ppt_x</p:attrName>
                                          <p:attrName>ppt_y</p:attrName>
                                        </p:attrNameLst>
                                      </p:cBhvr>
                                      <p:rCtr x="0" y="949"/>
                                    </p:animMotion>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42" presetClass="path" presetSubtype="0" decel="100000" fill="hold" grpId="1" nodeType="withEffect">
                                  <p:stCondLst>
                                    <p:cond delay="0"/>
                                  </p:stCondLst>
                                  <p:childTnLst>
                                    <p:animMotion origin="layout" path="M 0 -1.11111E-6 L 0 0.01898 " pathEditMode="relative" rAng="0" ptsTypes="AA">
                                      <p:cBhvr>
                                        <p:cTn id="14" dur="700" spd="-100000" fill="hold"/>
                                        <p:tgtEl>
                                          <p:spTgt spid="9"/>
                                        </p:tgtEl>
                                        <p:attrNameLst>
                                          <p:attrName>ppt_x</p:attrName>
                                          <p:attrName>ppt_y</p:attrName>
                                        </p:attrNameLst>
                                      </p:cBhvr>
                                      <p:rCtr x="0"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Lst>
  </p:timing>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3_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3.xml><?xml version="1.0" encoding="utf-8"?>
<a:theme xmlns:a="http://schemas.openxmlformats.org/drawingml/2006/main" name="3_LIGHT GRAY TEMPLATE">
  <a:themeElements>
    <a:clrScheme name="Custom 3">
      <a:dk1>
        <a:srgbClr val="1A1A1A"/>
      </a:dk1>
      <a:lt1>
        <a:srgbClr val="FFFFFF"/>
      </a:lt1>
      <a:dk2>
        <a:srgbClr val="0D0D0D"/>
      </a:dk2>
      <a:lt2>
        <a:srgbClr val="E6E6E6"/>
      </a:lt2>
      <a:accent1>
        <a:srgbClr val="0078D4"/>
      </a:accent1>
      <a:accent2>
        <a:srgbClr val="243A5E"/>
      </a:accent2>
      <a:accent3>
        <a:srgbClr val="50E6FF"/>
      </a:accent3>
      <a:accent4>
        <a:srgbClr val="515251"/>
      </a:accent4>
      <a:accent5>
        <a:srgbClr val="737373"/>
      </a:accent5>
      <a:accent6>
        <a:srgbClr val="D2D2D2"/>
      </a:accent6>
      <a:hlink>
        <a:srgbClr val="0076D3"/>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rosft365_PowerPoint_template_Feb2020_BC" id="{8B530116-1539-874A-951A-1C404D843E07}" vid="{E4596DA4-6C73-3D44-BAD3-1699CE9C9022}"/>
    </a:ext>
  </a:extLst>
</a:theme>
</file>

<file path=ppt/theme/theme4.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Template starter blue_Dec_2020.potx" id="{F60DA2A4-7D35-412B-A85F-511E557DCA2A}" vid="{DDFB0DE7-416F-435C-AF8D-7B8D3CFFC638}"/>
    </a:ext>
  </a:extLst>
</a:theme>
</file>

<file path=ppt/theme/theme5.xml><?xml version="1.0" encoding="utf-8"?>
<a:theme xmlns:a="http://schemas.openxmlformats.org/drawingml/2006/main" name="Microsoft 365 Template">
  <a:themeElements>
    <a:clrScheme name="Custom 33">
      <a:dk1>
        <a:srgbClr val="000000"/>
      </a:dk1>
      <a:lt1>
        <a:srgbClr val="FFFFFF"/>
      </a:lt1>
      <a:dk2>
        <a:srgbClr val="243A5E"/>
      </a:dk2>
      <a:lt2>
        <a:srgbClr val="E6E6E6"/>
      </a:lt2>
      <a:accent1>
        <a:srgbClr val="0078D4"/>
      </a:accent1>
      <a:accent2>
        <a:srgbClr val="243A5E"/>
      </a:accent2>
      <a:accent3>
        <a:srgbClr val="50E6FF"/>
      </a:accent3>
      <a:accent4>
        <a:srgbClr val="274B47"/>
      </a:accent4>
      <a:accent5>
        <a:srgbClr val="3B2E58"/>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3291_June2019_CorporateStrategy_Template_2019_Cool_ReadyToUse_Final" id="{724A0421-D3A6-4986-BBF4-21E52F9F9828}" vid="{3B241741-D921-46D0-A42F-E55E8D816862}"/>
    </a:ext>
  </a:extLst>
</a:theme>
</file>

<file path=ppt/theme/theme6.xml><?xml version="1.0" encoding="utf-8"?>
<a:theme xmlns:a="http://schemas.openxmlformats.org/drawingml/2006/main" name="Streamline &amp; Strengthen">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7.xml><?xml version="1.0" encoding="utf-8"?>
<a:theme xmlns:a="http://schemas.openxmlformats.org/drawingml/2006/main" name="6-30537_Envision 2016 Keynote Template">
  <a:themeElements>
    <a:clrScheme name="Envision 2016 General Colors">
      <a:dk1>
        <a:srgbClr val="505050"/>
      </a:dk1>
      <a:lt1>
        <a:srgbClr val="FFFFFF"/>
      </a:lt1>
      <a:dk2>
        <a:srgbClr val="107C10"/>
      </a:dk2>
      <a:lt2>
        <a:srgbClr val="F8F8F8"/>
      </a:lt2>
      <a:accent1>
        <a:srgbClr val="002050"/>
      </a:accent1>
      <a:accent2>
        <a:srgbClr val="107C10"/>
      </a:accent2>
      <a:accent3>
        <a:srgbClr val="BAD80A"/>
      </a:accent3>
      <a:accent4>
        <a:srgbClr val="0078D7"/>
      </a:accent4>
      <a:accent5>
        <a:srgbClr val="505050"/>
      </a:accent5>
      <a:accent6>
        <a:srgbClr val="747474"/>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Envision_2016_Keynote_16x9_Template_033016" id="{6BB7CA33-D663-4366-BD8A-38B270669132}" vid="{152881AD-48A7-43F3-9C33-242C8A6BA4A7}"/>
    </a:ext>
  </a:extLst>
</a:theme>
</file>

<file path=ppt/theme/theme8.xml><?xml version="1.0" encoding="utf-8"?>
<a:theme xmlns:a="http://schemas.openxmlformats.org/drawingml/2006/main" name="Microsoft 365 PPT Template - 2018">
  <a:themeElements>
    <a:clrScheme name="Custom 4">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003a5cc-d3b4-4e65-9d8a-52b0d2bfeb12">
      <UserInfo>
        <DisplayName>Jessica Kim</DisplayName>
        <AccountId>39</AccountId>
        <AccountType/>
      </UserInfo>
    </SharedWithUsers>
    <lcf76f155ced4ddcb4097134ff3c332f xmlns="7140070e-617e-40fd-8f61-a520fffd73dd">
      <Terms xmlns="http://schemas.microsoft.com/office/infopath/2007/PartnerControls"/>
    </lcf76f155ced4ddcb4097134ff3c332f>
    <TaxCatchAll xmlns="aa9b8e19-37fd-4d3e-bfa0-25247d8ef7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08500E3DBE3B469FBB09E999A26227" ma:contentTypeVersion="15" ma:contentTypeDescription="Create a new document." ma:contentTypeScope="" ma:versionID="c379003ecd26f41e34b85fbf113563f0">
  <xsd:schema xmlns:xsd="http://www.w3.org/2001/XMLSchema" xmlns:xs="http://www.w3.org/2001/XMLSchema" xmlns:p="http://schemas.microsoft.com/office/2006/metadata/properties" xmlns:ns2="7140070e-617e-40fd-8f61-a520fffd73dd" xmlns:ns3="9003a5cc-d3b4-4e65-9d8a-52b0d2bfeb12" xmlns:ns4="aa9b8e19-37fd-4d3e-bfa0-25247d8ef7f5" targetNamespace="http://schemas.microsoft.com/office/2006/metadata/properties" ma:root="true" ma:fieldsID="3b71fb6b1eb2e8a2a8617f47b14a4dc7" ns2:_="" ns3:_="" ns4:_="">
    <xsd:import namespace="7140070e-617e-40fd-8f61-a520fffd73dd"/>
    <xsd:import namespace="9003a5cc-d3b4-4e65-9d8a-52b0d2bfeb12"/>
    <xsd:import namespace="aa9b8e19-37fd-4d3e-bfa0-25247d8ef7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0070e-617e-40fd-8f61-a520fffd73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8b4648-4af9-486f-8522-8813810616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03a5cc-d3b4-4e65-9d8a-52b0d2bfeb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9b8e19-37fd-4d3e-bfa0-25247d8ef7f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9f2d147-3418-4b22-9bd5-888623839528}" ma:internalName="TaxCatchAll" ma:showField="CatchAllData" ma:web="aa9b8e19-37fd-4d3e-bfa0-25247d8ef7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2D8D3F-98EA-4CFD-8C53-F2B85132D35F}">
  <ds:schemaRefs>
    <ds:schemaRef ds:uri="http://schemas.microsoft.com/sharepoint/v3/contenttype/forms"/>
  </ds:schemaRefs>
</ds:datastoreItem>
</file>

<file path=customXml/itemProps2.xml><?xml version="1.0" encoding="utf-8"?>
<ds:datastoreItem xmlns:ds="http://schemas.openxmlformats.org/officeDocument/2006/customXml" ds:itemID="{ED12DBEA-D439-4B1B-B972-E40E4851BD13}">
  <ds:schemaRefs>
    <ds:schemaRef ds:uri="http://schemas.microsoft.com/office/2006/metadata/properties"/>
    <ds:schemaRef ds:uri="9003a5cc-d3b4-4e65-9d8a-52b0d2bfeb12"/>
    <ds:schemaRef ds:uri="http://purl.org/dc/elements/1.1/"/>
    <ds:schemaRef ds:uri="aa9b8e19-37fd-4d3e-bfa0-25247d8ef7f5"/>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7140070e-617e-40fd-8f61-a520fffd73dd"/>
  </ds:schemaRefs>
</ds:datastoreItem>
</file>

<file path=customXml/itemProps3.xml><?xml version="1.0" encoding="utf-8"?>
<ds:datastoreItem xmlns:ds="http://schemas.openxmlformats.org/officeDocument/2006/customXml" ds:itemID="{CA196CEF-DA83-48C0-BE22-D2E7BB7A8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0070e-617e-40fd-8f61-a520fffd73dd"/>
    <ds:schemaRef ds:uri="9003a5cc-d3b4-4e65-9d8a-52b0d2bfeb12"/>
    <ds:schemaRef ds:uri="aa9b8e19-37fd-4d3e-bfa0-25247d8ef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602</TotalTime>
  <Words>950</Words>
  <Application>Microsoft Macintosh PowerPoint</Application>
  <PresentationFormat>Widescreen</PresentationFormat>
  <Paragraphs>132</Paragraphs>
  <Slides>11</Slides>
  <Notes>11</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11</vt:i4>
      </vt:variant>
    </vt:vector>
  </HeadingPairs>
  <TitlesOfParts>
    <vt:vector size="28" baseType="lpstr">
      <vt:lpstr>Arial</vt:lpstr>
      <vt:lpstr>Calibri</vt:lpstr>
      <vt:lpstr>Consolas</vt:lpstr>
      <vt:lpstr>Segoe UI</vt:lpstr>
      <vt:lpstr>Segoe UI Light</vt:lpstr>
      <vt:lpstr>Segoe UI regular</vt:lpstr>
      <vt:lpstr>Segoe UI Semibold</vt:lpstr>
      <vt:lpstr>Segoe UI Semilight</vt:lpstr>
      <vt:lpstr>Wingdings</vt:lpstr>
      <vt:lpstr>White Template</vt:lpstr>
      <vt:lpstr>3_White Template</vt:lpstr>
      <vt:lpstr>3_LIGHT GRAY TEMPLATE</vt:lpstr>
      <vt:lpstr>White Template</vt:lpstr>
      <vt:lpstr>Microsoft 365 Template</vt:lpstr>
      <vt:lpstr>Streamline &amp; Strengthen</vt:lpstr>
      <vt:lpstr>6-30537_Envision 2016 Keynote Template</vt:lpstr>
      <vt:lpstr>Microsoft 365 PPT Template - 2018</vt:lpstr>
      <vt:lpstr>PowerPoint Presentation</vt:lpstr>
      <vt:lpstr>Navigating the new normal</vt:lpstr>
      <vt:lpstr>A holistic approach</vt:lpstr>
      <vt:lpstr>Always-on culture</vt:lpstr>
      <vt:lpstr>Pressure on the frontline</vt:lpstr>
      <vt:lpstr>Reinventing when, where, and how people work</vt:lpstr>
      <vt:lpstr>Common concerns across our global customer base</vt:lpstr>
      <vt:lpstr>How Microsoft helps build better outcomes</vt:lpstr>
      <vt:lpstr>Next steps</vt:lpstr>
      <vt:lpstr>Reliable partnership for your organisation’s unique goals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Work  listening tour summary</dc:title>
  <dc:creator>Jacquie Taylor</dc:creator>
  <cp:lastModifiedBy>Daniel Smith</cp:lastModifiedBy>
  <cp:revision>84</cp:revision>
  <dcterms:created xsi:type="dcterms:W3CDTF">2021-08-13T18:00:59Z</dcterms:created>
  <dcterms:modified xsi:type="dcterms:W3CDTF">2022-07-08T02:35:35Z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0x010100DD24C0D5E6FFF2449F6DC8653AB37536</vt:lpwstr>
  </property>
  <property fmtid="{D5CDD505-2E9C-101B-9397-08002B2CF9AE}" pid="3" name="Order">
    <vt:lpwstr>16700.0000000000</vt:lpwstr>
  </property>
  <property fmtid="{D5CDD505-2E9C-101B-9397-08002B2CF9AE}" pid="4" name="ComplianceAssetId">
    <vt:lpwstr/>
  </property>
  <property fmtid="{D5CDD505-2E9C-101B-9397-08002B2CF9AE}" pid="5" name="_ExtendedDescription">
    <vt:lpwstr/>
  </property>
  <property fmtid="{D5CDD505-2E9C-101B-9397-08002B2CF9AE}" pid="6" name="MediaServiceImageTags">
    <vt:lpwstr/>
  </property>
</Properties>
</file>